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9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theme/themeOverride5.xml" ContentType="application/vnd.openxmlformats-officedocument.themeOverride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drawings/drawing19.xml" ContentType="application/vnd.openxmlformats-officedocument.drawingml.chartshapes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drawings/drawing20.xml" ContentType="application/vnd.openxmlformats-officedocument.drawingml.chartshapes+xml"/>
  <Override PartName="/ppt/charts/chart34.xml" ContentType="application/vnd.openxmlformats-officedocument.drawingml.chart+xml"/>
  <Override PartName="/ppt/theme/themeOverride8.xml" ContentType="application/vnd.openxmlformats-officedocument.themeOverride+xml"/>
  <Override PartName="/ppt/drawings/drawing2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5.xml" ContentType="application/vnd.openxmlformats-officedocument.drawingml.chart+xml"/>
  <Override PartName="/ppt/theme/themeOverride9.xml" ContentType="application/vnd.openxmlformats-officedocument.themeOverride+xml"/>
  <Override PartName="/ppt/drawings/drawing22.xml" ContentType="application/vnd.openxmlformats-officedocument.drawingml.chartshapes+xml"/>
  <Override PartName="/ppt/charts/chart36.xml" ContentType="application/vnd.openxmlformats-officedocument.drawingml.chart+xml"/>
  <Override PartName="/ppt/theme/themeOverride10.xml" ContentType="application/vnd.openxmlformats-officedocument.themeOverride+xml"/>
  <Override PartName="/ppt/drawings/drawing2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38.xml" ContentType="application/vnd.openxmlformats-officedocument.drawingml.chart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theme/themeOverride1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0.xml" ContentType="application/vnd.openxmlformats-officedocument.drawingml.chart+xml"/>
  <Override PartName="/ppt/theme/themeOverride14.xml" ContentType="application/vnd.openxmlformats-officedocument.themeOverride+xml"/>
  <Override PartName="/ppt/charts/chart41.xml" ContentType="application/vnd.openxmlformats-officedocument.drawingml.chart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charts/chart42.xml" ContentType="application/vnd.openxmlformats-officedocument.drawingml.chart+xml"/>
  <Override PartName="/ppt/theme/themeOverride16.xml" ContentType="application/vnd.openxmlformats-officedocument.themeOverride+xml"/>
  <Override PartName="/ppt/drawings/drawing24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3.xml" ContentType="application/vnd.openxmlformats-officedocument.drawingml.chart+xml"/>
  <Override PartName="/ppt/theme/themeOverride17.xml" ContentType="application/vnd.openxmlformats-officedocument.themeOverride+xml"/>
  <Override PartName="/ppt/charts/chart44.xml" ContentType="application/vnd.openxmlformats-officedocument.drawingml.chart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45.xml" ContentType="application/vnd.openxmlformats-officedocument.drawingml.chart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6.xml" ContentType="application/vnd.openxmlformats-officedocument.drawingml.chart+xml"/>
  <Override PartName="/ppt/theme/themeOverride20.xml" ContentType="application/vnd.openxmlformats-officedocument.themeOverride+xml"/>
  <Override PartName="/ppt/drawings/drawing25.xml" ContentType="application/vnd.openxmlformats-officedocument.drawingml.chartshapes+xml"/>
  <Override PartName="/ppt/charts/chart47.xml" ContentType="application/vnd.openxmlformats-officedocument.drawingml.chart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22.xml" ContentType="application/vnd.openxmlformats-officedocument.themeOverride+xml"/>
  <Override PartName="/ppt/drawings/drawing2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9.xml" ContentType="application/vnd.openxmlformats-officedocument.drawingml.chart+xml"/>
  <Override PartName="/ppt/theme/themeOverride2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0.xml" ContentType="application/vnd.openxmlformats-officedocument.drawingml.chart+xml"/>
  <Override PartName="/ppt/theme/themeOverride24.xml" ContentType="application/vnd.openxmlformats-officedocument.themeOverride+xml"/>
  <Override PartName="/ppt/notesSlides/notesSlide17.xml" ContentType="application/vnd.openxmlformats-officedocument.presentationml.notesSlide+xml"/>
  <Override PartName="/ppt/charts/chart51.xml" ContentType="application/vnd.openxmlformats-officedocument.drawingml.chart+xml"/>
  <Override PartName="/ppt/theme/themeOverride25.xml" ContentType="application/vnd.openxmlformats-officedocument.themeOverride+xml"/>
  <Override PartName="/ppt/charts/chart52.xml" ContentType="application/vnd.openxmlformats-officedocument.drawingml.chart+xml"/>
  <Override PartName="/ppt/theme/themeOverride26.xml" ContentType="application/vnd.openxmlformats-officedocument.themeOverride+xml"/>
  <Override PartName="/ppt/notesSlides/notesSlide18.xml" ContentType="application/vnd.openxmlformats-officedocument.presentationml.notesSlide+xml"/>
  <Override PartName="/ppt/charts/chart53.xml" ContentType="application/vnd.openxmlformats-officedocument.drawingml.chart+xml"/>
  <Override PartName="/ppt/theme/themeOverride27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8126" r:id="rId2"/>
    <p:sldMasterId id="2147488137" r:id="rId3"/>
    <p:sldMasterId id="2147488148" r:id="rId4"/>
    <p:sldMasterId id="2147488159" r:id="rId5"/>
    <p:sldMasterId id="2147488170" r:id="rId6"/>
    <p:sldMasterId id="2147488181" r:id="rId7"/>
    <p:sldMasterId id="2147488192" r:id="rId8"/>
    <p:sldMasterId id="2147488203" r:id="rId9"/>
    <p:sldMasterId id="2147488214" r:id="rId10"/>
    <p:sldMasterId id="2147488225" r:id="rId11"/>
    <p:sldMasterId id="2147488236" r:id="rId12"/>
    <p:sldMasterId id="2147488247" r:id="rId13"/>
    <p:sldMasterId id="2147488259" r:id="rId14"/>
    <p:sldMasterId id="2147488271" r:id="rId15"/>
    <p:sldMasterId id="2147488282" r:id="rId16"/>
    <p:sldMasterId id="2147488293" r:id="rId17"/>
    <p:sldMasterId id="2147488304" r:id="rId18"/>
    <p:sldMasterId id="2147488315" r:id="rId19"/>
    <p:sldMasterId id="2147488326" r:id="rId20"/>
  </p:sldMasterIdLst>
  <p:notesMasterIdLst>
    <p:notesMasterId r:id="rId105"/>
  </p:notesMasterIdLst>
  <p:handoutMasterIdLst>
    <p:handoutMasterId r:id="rId106"/>
  </p:handoutMasterIdLst>
  <p:sldIdLst>
    <p:sldId id="1264" r:id="rId21"/>
    <p:sldId id="1265" r:id="rId22"/>
    <p:sldId id="1260" r:id="rId23"/>
    <p:sldId id="1261" r:id="rId24"/>
    <p:sldId id="1262" r:id="rId25"/>
    <p:sldId id="1267" r:id="rId26"/>
    <p:sldId id="1271" r:id="rId27"/>
    <p:sldId id="1272" r:id="rId28"/>
    <p:sldId id="1269" r:id="rId29"/>
    <p:sldId id="1242" r:id="rId30"/>
    <p:sldId id="1273" r:id="rId31"/>
    <p:sldId id="1324" r:id="rId32"/>
    <p:sldId id="1275" r:id="rId33"/>
    <p:sldId id="1276" r:id="rId34"/>
    <p:sldId id="1325" r:id="rId35"/>
    <p:sldId id="1278" r:id="rId36"/>
    <p:sldId id="1280" r:id="rId37"/>
    <p:sldId id="1320" r:id="rId38"/>
    <p:sldId id="1281" r:id="rId39"/>
    <p:sldId id="1283" r:id="rId40"/>
    <p:sldId id="1282" r:id="rId41"/>
    <p:sldId id="1284" r:id="rId42"/>
    <p:sldId id="1323" r:id="rId43"/>
    <p:sldId id="1246" r:id="rId44"/>
    <p:sldId id="1259" r:id="rId45"/>
    <p:sldId id="1243" r:id="rId46"/>
    <p:sldId id="1244" r:id="rId47"/>
    <p:sldId id="292" r:id="rId48"/>
    <p:sldId id="286" r:id="rId49"/>
    <p:sldId id="1245" r:id="rId50"/>
    <p:sldId id="1247" r:id="rId51"/>
    <p:sldId id="1248" r:id="rId52"/>
    <p:sldId id="1249" r:id="rId53"/>
    <p:sldId id="1250" r:id="rId54"/>
    <p:sldId id="272" r:id="rId55"/>
    <p:sldId id="1251" r:id="rId56"/>
    <p:sldId id="1252" r:id="rId57"/>
    <p:sldId id="1257" r:id="rId58"/>
    <p:sldId id="1253" r:id="rId59"/>
    <p:sldId id="1286" r:id="rId60"/>
    <p:sldId id="1287" r:id="rId61"/>
    <p:sldId id="1321" r:id="rId62"/>
    <p:sldId id="1288" r:id="rId63"/>
    <p:sldId id="1322" r:id="rId64"/>
    <p:sldId id="1289" r:id="rId65"/>
    <p:sldId id="1290" r:id="rId66"/>
    <p:sldId id="1317" r:id="rId67"/>
    <p:sldId id="1291" r:id="rId68"/>
    <p:sldId id="1292" r:id="rId69"/>
    <p:sldId id="1293" r:id="rId70"/>
    <p:sldId id="1294" r:id="rId71"/>
    <p:sldId id="1295" r:id="rId72"/>
    <p:sldId id="1296" r:id="rId73"/>
    <p:sldId id="1254" r:id="rId74"/>
    <p:sldId id="1297" r:id="rId75"/>
    <p:sldId id="1298" r:id="rId76"/>
    <p:sldId id="1299" r:id="rId77"/>
    <p:sldId id="1300" r:id="rId78"/>
    <p:sldId id="1301" r:id="rId79"/>
    <p:sldId id="1327" r:id="rId80"/>
    <p:sldId id="1328" r:id="rId81"/>
    <p:sldId id="1302" r:id="rId82"/>
    <p:sldId id="1255" r:id="rId83"/>
    <p:sldId id="1303" r:id="rId84"/>
    <p:sldId id="1304" r:id="rId85"/>
    <p:sldId id="1305" r:id="rId86"/>
    <p:sldId id="1306" r:id="rId87"/>
    <p:sldId id="1307" r:id="rId88"/>
    <p:sldId id="1308" r:id="rId89"/>
    <p:sldId id="1333" r:id="rId90"/>
    <p:sldId id="1334" r:id="rId91"/>
    <p:sldId id="1309" r:id="rId92"/>
    <p:sldId id="1310" r:id="rId93"/>
    <p:sldId id="1329" r:id="rId94"/>
    <p:sldId id="1311" r:id="rId95"/>
    <p:sldId id="1256" r:id="rId96"/>
    <p:sldId id="1312" r:id="rId97"/>
    <p:sldId id="1313" r:id="rId98"/>
    <p:sldId id="1314" r:id="rId99"/>
    <p:sldId id="1315" r:id="rId100"/>
    <p:sldId id="1316" r:id="rId101"/>
    <p:sldId id="1258" r:id="rId102"/>
    <p:sldId id="1318" r:id="rId103"/>
    <p:sldId id="1319" r:id="rId104"/>
  </p:sldIdLst>
  <p:sldSz cx="9144000" cy="6858000" type="screen4x3"/>
  <p:notesSz cx="6797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FA"/>
    <a:srgbClr val="0066CC"/>
    <a:srgbClr val="E6766A"/>
    <a:srgbClr val="FF5050"/>
    <a:srgbClr val="33CCFF"/>
    <a:srgbClr val="CC0000"/>
    <a:srgbClr val="CC0066"/>
    <a:srgbClr val="FF3300"/>
    <a:srgbClr val="66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6041" autoAdjust="0"/>
  </p:normalViewPr>
  <p:slideViewPr>
    <p:cSldViewPr>
      <p:cViewPr varScale="1">
        <p:scale>
          <a:sx n="96" d="100"/>
          <a:sy n="96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slide" Target="slides/slide82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theme" Target="theme/theme1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1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2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1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5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6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40623759748871"/>
          <c:y val="8.2174094365384504E-2"/>
          <c:w val="0.8930836065053519"/>
          <c:h val="0.6675579635630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2.9635119343192416E-3"/>
                  <c:y val="0.2821045832884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-1.4772250833985086E-3"/>
                  <c:y val="0.277945475230896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4828060304434348E-3"/>
                  <c:y val="0.3291171688854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4.4452679014788622E-3"/>
                  <c:y val="0.342214886194737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12275</c:v>
                </c:pt>
                <c:pt idx="1">
                  <c:v>14742</c:v>
                </c:pt>
                <c:pt idx="2">
                  <c:v>17454</c:v>
                </c:pt>
                <c:pt idx="3">
                  <c:v>19863</c:v>
                </c:pt>
                <c:pt idx="4">
                  <c:v>22008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61901440"/>
        <c:axId val="6192371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593984394347043E-2"/>
                  <c:y val="-0.111207531863599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5.3696373931256217E-2"/>
                  <c:y val="-8.745679633004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5570529717257627E-2"/>
                  <c:y val="-9.720910347881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7413104886945059E-2"/>
                  <c:y val="-0.183913095639357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5.519178742136429E-2"/>
                  <c:y val="-0.194719011899933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120.09775967413444</c:v>
                </c:pt>
                <c:pt idx="2">
                  <c:v>118.3964183964184</c:v>
                </c:pt>
                <c:pt idx="3">
                  <c:v>113.80199381230665</c:v>
                </c:pt>
                <c:pt idx="4">
                  <c:v>110.79897296480894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25248"/>
        <c:axId val="61926784"/>
      </c:lineChart>
      <c:catAx>
        <c:axId val="6190144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61923712"/>
        <c:crossesAt val="0"/>
        <c:auto val="1"/>
        <c:lblAlgn val="ctr"/>
        <c:lblOffset val="100"/>
        <c:noMultiLvlLbl val="1"/>
      </c:catAx>
      <c:valAx>
        <c:axId val="61923712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1901440"/>
        <c:crosses val="autoZero"/>
        <c:crossBetween val="between"/>
      </c:valAx>
      <c:catAx>
        <c:axId val="6192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926784"/>
        <c:crosses val="autoZero"/>
        <c:auto val="1"/>
        <c:lblAlgn val="ctr"/>
        <c:lblOffset val="100"/>
        <c:noMultiLvlLbl val="0"/>
      </c:catAx>
      <c:valAx>
        <c:axId val="61926784"/>
        <c:scaling>
          <c:orientation val="minMax"/>
          <c:max val="150"/>
          <c:min val="0"/>
        </c:scaling>
        <c:delete val="0"/>
        <c:axPos val="r"/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61925248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5402668407744"/>
          <c:y val="4.8942936484903894E-2"/>
          <c:w val="0.59851301244306188"/>
          <c:h val="0.95105706351509611"/>
        </c:manualLayout>
      </c:layout>
      <c:pie3DChart>
        <c:varyColors val="1"/>
        <c:ser>
          <c:idx val="1"/>
          <c:order val="0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E97-4EAF-A8E8-A35753117B99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E97-4EAF-A8E8-A35753117B99}"/>
              </c:ext>
            </c:extLst>
          </c:dPt>
          <c:dLbls>
            <c:dLbl>
              <c:idx val="0"/>
              <c:layout>
                <c:manualLayout>
                  <c:x val="9.367894308039848E-2"/>
                  <c:y val="0.134578907110850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7-4EAF-A8E8-A35753117B99}"/>
                </c:ext>
              </c:extLst>
            </c:dLbl>
            <c:dLbl>
              <c:idx val="1"/>
              <c:layout>
                <c:manualLayout>
                  <c:x val="-5.3632235307188088E-2"/>
                  <c:y val="-8.5402432674317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7-4EAF-A8E8-A35753117B99}"/>
                </c:ext>
              </c:extLst>
            </c:dLbl>
            <c:dLbl>
              <c:idx val="2"/>
              <c:layout>
                <c:manualLayout>
                  <c:x val="-1.7636929230085547E-2"/>
                  <c:y val="1.4813494842196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7-4EAF-A8E8-A35753117B99}"/>
                </c:ext>
              </c:extLst>
            </c:dLbl>
            <c:dLbl>
              <c:idx val="3"/>
              <c:layout>
                <c:manualLayout>
                  <c:x val="-6.0638517016627785E-2"/>
                  <c:y val="-1.03709487916693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7-4EAF-A8E8-A35753117B99}"/>
                </c:ext>
              </c:extLst>
            </c:dLbl>
            <c:dLbl>
              <c:idx val="4"/>
              <c:layout>
                <c:manualLayout>
                  <c:x val="-2.8016100062955969E-2"/>
                  <c:y val="-0.127955025306917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7-4EAF-A8E8-A35753117B99}"/>
                </c:ext>
              </c:extLst>
            </c:dLbl>
            <c:dLbl>
              <c:idx val="5"/>
              <c:layout>
                <c:manualLayout>
                  <c:x val="-2.9827472873384438E-2"/>
                  <c:y val="-8.99288469957472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7-4EAF-A8E8-A35753117B99}"/>
                </c:ext>
              </c:extLst>
            </c:dLbl>
            <c:dLbl>
              <c:idx val="6"/>
              <c:layout>
                <c:manualLayout>
                  <c:x val="5.8613394807984297E-2"/>
                  <c:y val="-0.117921831728679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97-4EAF-A8E8-A35753117B99}"/>
                </c:ext>
              </c:extLst>
            </c:dLbl>
            <c:dLbl>
              <c:idx val="7"/>
              <c:layout>
                <c:manualLayout>
                  <c:x val="0.1709382985223864"/>
                  <c:y val="-6.3424761793191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7-4EAF-A8E8-A35753117B99}"/>
                </c:ext>
              </c:extLst>
            </c:dLbl>
            <c:dLbl>
              <c:idx val="8"/>
              <c:layout>
                <c:manualLayout>
                  <c:x val="0.14032700070362553"/>
                  <c:y val="0.128008465180214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доходы (штрафы, платные услуги, ср-ва самообложения граждан и т.д.)  2,1%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E97-4EAF-A8E8-A35753117B99}"/>
                </c:ext>
              </c:extLst>
            </c:dLbl>
            <c:dLbl>
              <c:idx val="9"/>
              <c:layout>
                <c:manualLayout>
                  <c:x val="0.13670354576075591"/>
                  <c:y val="0.126946823386203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7-4EAF-A8E8-A35753117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(УСН, Патент, ЕСХН)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Платежи при пользовании природными ресурсами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доходы (штрафы, платные услуги, ср-ва самообложения граждан и т.д.) </c:v>
                </c:pt>
              </c:strCache>
            </c:strRef>
          </c:cat>
          <c:val>
            <c:numRef>
              <c:f>Лист1!$D$2:$D$10</c:f>
              <c:numCache>
                <c:formatCode>0.0%</c:formatCode>
                <c:ptCount val="9"/>
                <c:pt idx="0">
                  <c:v>0.60609091161637207</c:v>
                </c:pt>
                <c:pt idx="1">
                  <c:v>2.1403298759745133E-2</c:v>
                </c:pt>
                <c:pt idx="2">
                  <c:v>0.16714776736445208</c:v>
                </c:pt>
                <c:pt idx="3">
                  <c:v>2.9970230403599852E-2</c:v>
                </c:pt>
                <c:pt idx="4">
                  <c:v>7.2769251534148593E-2</c:v>
                </c:pt>
                <c:pt idx="5">
                  <c:v>8.3519866835143116E-3</c:v>
                </c:pt>
                <c:pt idx="6">
                  <c:v>3.8523412304560731E-2</c:v>
                </c:pt>
                <c:pt idx="7">
                  <c:v>3.51634241125032E-2</c:v>
                </c:pt>
                <c:pt idx="8">
                  <c:v>2.0579717221104001E-2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97-4EAF-A8E8-A3575311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04748339499928E-2"/>
          <c:y val="8.7602980209087369E-2"/>
          <c:w val="0.91036158953416446"/>
          <c:h val="0.5871689490971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3978629112048E-3"/>
                  <c:y val="0.18107754354345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1.4817559671596208E-3"/>
                  <c:y val="0.21688476557691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2.9639786291121022E-3"/>
                  <c:y val="0.25188104770205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4.446317964762676E-3"/>
                  <c:y val="0.284070260448213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2.9635119343193505E-3"/>
                  <c:y val="0.34607673102775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2713.76</c:v>
                </c:pt>
                <c:pt idx="1">
                  <c:v>2943.27</c:v>
                </c:pt>
                <c:pt idx="2">
                  <c:v>3222.78</c:v>
                </c:pt>
                <c:pt idx="3">
                  <c:v>3392.73</c:v>
                </c:pt>
                <c:pt idx="4">
                  <c:v>3710.2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9108096"/>
        <c:axId val="15964646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5571579780541438E-2"/>
                  <c:y val="-5.093124147474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4.053445672005497E-2"/>
                  <c:y val="-6.5020756597444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3.4009975204271972E-2"/>
                  <c:y val="-5.9815774554862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2.8125708933230437E-2"/>
                  <c:y val="-6.095783226005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9068435234354264E-2"/>
                  <c:y val="-6.101178774219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108.45726961853663</c:v>
                </c:pt>
                <c:pt idx="2">
                  <c:v>109.49658033411818</c:v>
                </c:pt>
                <c:pt idx="3">
                  <c:v>105.27339750153592</c:v>
                </c:pt>
                <c:pt idx="4">
                  <c:v>109.35736118111372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48000"/>
        <c:axId val="159657984"/>
      </c:lineChart>
      <c:catAx>
        <c:axId val="15910809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59646464"/>
        <c:crosses val="autoZero"/>
        <c:auto val="1"/>
        <c:lblAlgn val="ctr"/>
        <c:lblOffset val="100"/>
        <c:noMultiLvlLbl val="0"/>
      </c:catAx>
      <c:valAx>
        <c:axId val="159646464"/>
        <c:scaling>
          <c:orientation val="minMax"/>
          <c:max val="38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9108096"/>
        <c:crosses val="autoZero"/>
        <c:crossBetween val="between"/>
      </c:valAx>
      <c:catAx>
        <c:axId val="15964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657984"/>
        <c:crossesAt val="0"/>
        <c:auto val="1"/>
        <c:lblAlgn val="ctr"/>
        <c:lblOffset val="100"/>
        <c:noMultiLvlLbl val="0"/>
      </c:catAx>
      <c:valAx>
        <c:axId val="159657984"/>
        <c:scaling>
          <c:orientation val="minMax"/>
          <c:max val="11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59648000"/>
        <c:crosses val="max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725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Налоговый </a:t>
            </a:r>
          </a:p>
          <a:p>
            <a:pPr>
              <a:defRPr sz="1400" i="1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</a:p>
        </c:rich>
      </c:tx>
      <c:layout>
        <c:manualLayout>
          <c:xMode val="edge"/>
          <c:yMode val="edge"/>
          <c:x val="3.0109660856068379E-3"/>
          <c:y val="6.3733931523948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29550613779236E-2"/>
          <c:y val="0.22560613587352185"/>
          <c:w val="0.91792951695251113"/>
          <c:h val="0.299499123888712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Налоговый потенциал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circle"/>
            <c:size val="5"/>
            <c:spPr>
              <a:ln w="28575"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3005.6</c:v>
                </c:pt>
                <c:pt idx="1">
                  <c:v>3178.2</c:v>
                </c:pt>
                <c:pt idx="2">
                  <c:v>3762.4</c:v>
                </c:pt>
                <c:pt idx="3">
                  <c:v>4281.7</c:v>
                </c:pt>
                <c:pt idx="4">
                  <c:v>4744.1000000000004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50784"/>
        <c:axId val="159752576"/>
      </c:lineChart>
      <c:catAx>
        <c:axId val="159750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9752576"/>
        <c:crosses val="autoZero"/>
        <c:auto val="1"/>
        <c:lblAlgn val="ctr"/>
        <c:lblOffset val="100"/>
        <c:noMultiLvlLbl val="0"/>
      </c:catAx>
      <c:valAx>
        <c:axId val="159752576"/>
        <c:scaling>
          <c:orientation val="minMax"/>
        </c:scaling>
        <c:delete val="1"/>
        <c:axPos val="l"/>
        <c:majorGridlines>
          <c:spPr>
            <a:ln w="5498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975078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55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05712155954009E-2"/>
          <c:y val="7.2561227502409772E-2"/>
          <c:w val="0.89772121438004882"/>
          <c:h val="0.2994991238887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Lbls>
            <c:dLbl>
              <c:idx val="0"/>
              <c:layout>
                <c:manualLayout>
                  <c:x val="-4.7859696030101336E-5"/>
                  <c:y val="0.127851866491868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2.7966630627310608E-3"/>
                  <c:y val="0.11994039939234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F-4600-8C8F-16FDE690F100}"/>
                </c:ext>
              </c:extLst>
            </c:dLbl>
            <c:dLbl>
              <c:idx val="2"/>
              <c:layout>
                <c:manualLayout>
                  <c:x val="7.2654952364395722E-3"/>
                  <c:y val="0.143471455876927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F-4600-8C8F-16FDE690F100}"/>
                </c:ext>
              </c:extLst>
            </c:dLbl>
            <c:dLbl>
              <c:idx val="3"/>
              <c:layout>
                <c:manualLayout>
                  <c:x val="5.7360383624945012E-3"/>
                  <c:y val="0.16196103670517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F-4600-8C8F-16FDE690F100}"/>
                </c:ext>
              </c:extLst>
            </c:dLbl>
            <c:dLbl>
              <c:idx val="4"/>
              <c:layout>
                <c:manualLayout>
                  <c:x val="5.710183060057464E-3"/>
                  <c:y val="0.15846693100044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F-4600-8C8F-16FDE690F1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1 чтение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1883.8</c:v>
                </c:pt>
                <c:pt idx="1">
                  <c:v>1995.5</c:v>
                </c:pt>
                <c:pt idx="2">
                  <c:v>2159.9</c:v>
                </c:pt>
                <c:pt idx="3">
                  <c:v>2287.1999999999998</c:v>
                </c:pt>
                <c:pt idx="4">
                  <c:v>2562.4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9798784"/>
        <c:axId val="15980032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2096138420528109E-2"/>
                  <c:y val="-5.2987664069071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n-lt"/>
                      </a:rPr>
                      <a:t>100,0 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2EF-4600-8C8F-16FDE690F100}"/>
                </c:ext>
              </c:extLst>
            </c:dLbl>
            <c:dLbl>
              <c:idx val="1"/>
              <c:layout>
                <c:manualLayout>
                  <c:x val="-3.6729466622373828E-2"/>
                  <c:y val="-3.8256413969876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F-4600-8C8F-16FDE690F100}"/>
                </c:ext>
              </c:extLst>
            </c:dLbl>
            <c:dLbl>
              <c:idx val="2"/>
              <c:layout>
                <c:manualLayout>
                  <c:x val="-3.8830608243329741E-2"/>
                  <c:y val="-5.35215829193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F-4600-8C8F-16FDE690F100}"/>
                </c:ext>
              </c:extLst>
            </c:dLbl>
            <c:dLbl>
              <c:idx val="3"/>
              <c:layout>
                <c:manualLayout>
                  <c:x val="-3.8358038745432303E-2"/>
                  <c:y val="-5.859344001460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F-4600-8C8F-16FDE690F100}"/>
                </c:ext>
              </c:extLst>
            </c:dLbl>
            <c:dLbl>
              <c:idx val="4"/>
              <c:layout>
                <c:manualLayout>
                  <c:x val="-3.5587845666458708E-2"/>
                  <c:y val="-6.1612201818845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F-4600-8C8F-16FDE690F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прогноз 1 чтение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105.92950419365113</c:v>
                </c:pt>
                <c:pt idx="2">
                  <c:v>108.23853670759209</c:v>
                </c:pt>
                <c:pt idx="3">
                  <c:v>105.89379137923052</c:v>
                </c:pt>
                <c:pt idx="4">
                  <c:v>112.03217908359568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26688"/>
        <c:axId val="159828224"/>
      </c:lineChart>
      <c:catAx>
        <c:axId val="15979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9800320"/>
        <c:crosses val="autoZero"/>
        <c:auto val="1"/>
        <c:lblAlgn val="ctr"/>
        <c:lblOffset val="100"/>
        <c:noMultiLvlLbl val="0"/>
      </c:catAx>
      <c:valAx>
        <c:axId val="159800320"/>
        <c:scaling>
          <c:orientation val="minMax"/>
          <c:max val="26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798784"/>
        <c:crosses val="autoZero"/>
        <c:crossBetween val="between"/>
      </c:valAx>
      <c:catAx>
        <c:axId val="15982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828224"/>
        <c:crosses val="autoZero"/>
        <c:auto val="1"/>
        <c:lblAlgn val="ctr"/>
        <c:lblOffset val="100"/>
        <c:noMultiLvlLbl val="0"/>
      </c:catAx>
      <c:valAx>
        <c:axId val="159828224"/>
        <c:scaling>
          <c:orientation val="minMax"/>
          <c:max val="13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880502507676979"/>
              <c:y val="4.0025314647578836E-4"/>
            </c:manualLayout>
          </c:layout>
          <c:overlay val="0"/>
        </c:title>
        <c:numFmt formatCode="0" sourceLinked="0"/>
        <c:majorTickMark val="out"/>
        <c:minorTickMark val="none"/>
        <c:tickLblPos val="none"/>
        <c:crossAx val="159826688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54575871942752E-2"/>
          <c:y val="6.0231212205234891E-2"/>
          <c:w val="0.91310265600005791"/>
          <c:h val="0.7120050919255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820559987905463E-3"/>
                  <c:y val="0.189592485683467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3D-4C69-9A8E-E9E0E34B2CA5}"/>
                </c:ext>
              </c:extLst>
            </c:dLbl>
            <c:dLbl>
              <c:idx val="1"/>
              <c:layout>
                <c:manualLayout>
                  <c:x val="1.3466035264264719E-4"/>
                  <c:y val="0.17612701124647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D-4C69-9A8E-E9E0E34B2CA5}"/>
                </c:ext>
              </c:extLst>
            </c:dLbl>
            <c:dLbl>
              <c:idx val="2"/>
              <c:layout>
                <c:manualLayout>
                  <c:x val="4.4924504200950365E-5"/>
                  <c:y val="0.272947122188582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D-4C69-9A8E-E9E0E34B2CA5}"/>
                </c:ext>
              </c:extLst>
            </c:dLbl>
            <c:dLbl>
              <c:idx val="3"/>
              <c:layout>
                <c:manualLayout>
                  <c:x val="-4.4924504200950365E-5"/>
                  <c:y val="0.291749742358505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D-4C69-9A8E-E9E0E34B2CA5}"/>
                </c:ext>
              </c:extLst>
            </c:dLbl>
            <c:dLbl>
              <c:idx val="4"/>
              <c:layout>
                <c:manualLayout>
                  <c:x val="2.963944067940007E-3"/>
                  <c:y val="0.309119467649175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D-4C69-9A8E-E9E0E34B2C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61.802</c:v>
                </c:pt>
                <c:pt idx="1">
                  <c:v>61.8</c:v>
                </c:pt>
                <c:pt idx="2">
                  <c:v>76.275000000000006</c:v>
                </c:pt>
                <c:pt idx="3">
                  <c:v>78.959999999999994</c:v>
                </c:pt>
                <c:pt idx="4">
                  <c:v>80.408000000000001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59287168"/>
        <c:axId val="15928870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20654969803E-2"/>
                  <c:y val="-5.811781314872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D-4C69-9A8E-E9E0E34B2CA5}"/>
                </c:ext>
              </c:extLst>
            </c:dLbl>
            <c:dLbl>
              <c:idx val="2"/>
              <c:layout>
                <c:manualLayout>
                  <c:x val="-4.4088704734884319E-2"/>
                  <c:y val="-6.210342042123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D-4C69-9A8E-E9E0E34B2CA5}"/>
                </c:ext>
              </c:extLst>
            </c:dLbl>
            <c:dLbl>
              <c:idx val="3"/>
              <c:layout>
                <c:manualLayout>
                  <c:x val="-4.4268742231568729E-2"/>
                  <c:y val="-0.142248557127493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3D-4C69-9A8E-E9E0E34B2CA5}"/>
                </c:ext>
              </c:extLst>
            </c:dLbl>
            <c:dLbl>
              <c:idx val="4"/>
              <c:layout>
                <c:manualLayout>
                  <c:x val="-4.2791212631186341E-2"/>
                  <c:y val="-0.165067860285385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6C-4872-BB65-EF33049A7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99.996763858774798</c:v>
                </c:pt>
                <c:pt idx="2">
                  <c:v>123.42233009708738</c:v>
                </c:pt>
                <c:pt idx="3">
                  <c:v>103.52015732546704</c:v>
                </c:pt>
                <c:pt idx="4">
                  <c:v>101.8338399189463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33D-4C69-9A8E-E9E0E34B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10976"/>
        <c:axId val="159312512"/>
      </c:lineChart>
      <c:catAx>
        <c:axId val="1592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88704"/>
        <c:crosses val="autoZero"/>
        <c:auto val="1"/>
        <c:lblAlgn val="ctr"/>
        <c:lblOffset val="100"/>
        <c:noMultiLvlLbl val="0"/>
      </c:catAx>
      <c:valAx>
        <c:axId val="159288704"/>
        <c:scaling>
          <c:orientation val="minMax"/>
          <c:max val="90"/>
          <c:min val="0"/>
        </c:scaling>
        <c:delete val="0"/>
        <c:axPos val="l"/>
        <c:majorGridlines>
          <c:spPr>
            <a:ln w="6302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59287168"/>
        <c:crosses val="autoZero"/>
        <c:crossBetween val="between"/>
      </c:valAx>
      <c:catAx>
        <c:axId val="15931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312512"/>
        <c:crosses val="autoZero"/>
        <c:auto val="1"/>
        <c:lblAlgn val="ctr"/>
        <c:lblOffset val="100"/>
        <c:noMultiLvlLbl val="0"/>
      </c:catAx>
      <c:valAx>
        <c:axId val="159312512"/>
        <c:scaling>
          <c:orientation val="minMax"/>
          <c:max val="14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59310976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2092978231176928"/>
          <c:w val="0.88341488133971513"/>
          <c:h val="0.43540725281870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1408917157426439E-3"/>
                  <c:y val="0.21097589378936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95598221512804E-4"/>
                  <c:y val="0.226095248676073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5.7631079042242432E-3"/>
                  <c:y val="0.272214443493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402.8</c:v>
                </c:pt>
                <c:pt idx="1">
                  <c:v>512</c:v>
                </c:pt>
                <c:pt idx="2">
                  <c:v>595.70000000000005</c:v>
                </c:pt>
                <c:pt idx="3">
                  <c:v>620.1</c:v>
                </c:pt>
                <c:pt idx="4">
                  <c:v>644.9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9957376"/>
        <c:axId val="15995891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287775352039115E-2"/>
                  <c:y val="-0.154351771109296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6980890347669826E-2"/>
                  <c:y val="-0.104096365347877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5965114013239002E-2"/>
                  <c:y val="-0.12332256060351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5.3115316357695057E-2"/>
                  <c:y val="-0.123646418482145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127.11022840119166</c:v>
                </c:pt>
                <c:pt idx="2">
                  <c:v>116.34765625000001</c:v>
                </c:pt>
                <c:pt idx="3">
                  <c:v>104.09602148732584</c:v>
                </c:pt>
                <c:pt idx="4">
                  <c:v>103.99935494275117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60448"/>
        <c:axId val="159847552"/>
      </c:lineChart>
      <c:catAx>
        <c:axId val="15995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59958912"/>
        <c:crosses val="autoZero"/>
        <c:auto val="1"/>
        <c:lblAlgn val="ctr"/>
        <c:lblOffset val="100"/>
        <c:noMultiLvlLbl val="0"/>
      </c:catAx>
      <c:valAx>
        <c:axId val="159958912"/>
        <c:scaling>
          <c:orientation val="minMax"/>
          <c:max val="700"/>
          <c:min val="0"/>
        </c:scaling>
        <c:delete val="1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159957376"/>
        <c:crosses val="autoZero"/>
        <c:crossBetween val="between"/>
        <c:majorUnit val="100"/>
      </c:valAx>
      <c:catAx>
        <c:axId val="15996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847552"/>
        <c:crosses val="autoZero"/>
        <c:auto val="1"/>
        <c:lblAlgn val="ctr"/>
        <c:lblOffset val="100"/>
        <c:noMultiLvlLbl val="0"/>
      </c:catAx>
      <c:valAx>
        <c:axId val="159847552"/>
        <c:scaling>
          <c:orientation val="minMax"/>
          <c:max val="13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59960448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9188706923727E-2"/>
          <c:y val="0.12092978231176928"/>
          <c:w val="0.9183212860608081"/>
          <c:h val="0.556377722736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2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2191157001073955E-3"/>
                  <c:y val="0.22658498319564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8.8589693737732849E-4"/>
                  <c:y val="0.21438838487098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9.4374641243565524E-3"/>
                  <c:y val="0.23709407917741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1.5265195410854812E-3"/>
                  <c:y val="0.2615481449773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1.6776845141814854E-3"/>
                  <c:y val="0.2828264179797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341.1</c:v>
                </c:pt>
                <c:pt idx="1">
                  <c:v>349.6</c:v>
                </c:pt>
                <c:pt idx="2">
                  <c:v>366.1</c:v>
                </c:pt>
                <c:pt idx="3">
                  <c:v>381.1</c:v>
                </c:pt>
                <c:pt idx="4">
                  <c:v>396.4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0828032"/>
        <c:axId val="16085030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127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E92-4001-A7BD-5935B58C6EAA}"/>
              </c:ext>
            </c:extLst>
          </c:dPt>
          <c:dLbls>
            <c:dLbl>
              <c:idx val="0"/>
              <c:layout>
                <c:manualLayout>
                  <c:x val="-4.8787378899451825E-2"/>
                  <c:y val="-0.10752463871123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6980890347669826E-2"/>
                  <c:y val="-0.104096365347877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0.17395762469107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2614354631157064E-2"/>
                  <c:y val="-0.17325900980785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102.49193784813838</c:v>
                </c:pt>
                <c:pt idx="2">
                  <c:v>104.71967963386729</c:v>
                </c:pt>
                <c:pt idx="3">
                  <c:v>104.09724119093144</c:v>
                </c:pt>
                <c:pt idx="4">
                  <c:v>104.01469430595643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51840"/>
        <c:axId val="160853376"/>
      </c:lineChart>
      <c:catAx>
        <c:axId val="1608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PermianSansTypeface" pitchFamily="50" charset="0"/>
              </a:defRPr>
            </a:pPr>
            <a:endParaRPr lang="ru-RU"/>
          </a:p>
        </c:txPr>
        <c:crossAx val="160850304"/>
        <c:crosses val="autoZero"/>
        <c:auto val="1"/>
        <c:lblAlgn val="ctr"/>
        <c:lblOffset val="100"/>
        <c:noMultiLvlLbl val="0"/>
      </c:catAx>
      <c:valAx>
        <c:axId val="160850304"/>
        <c:scaling>
          <c:orientation val="minMax"/>
          <c:max val="400"/>
          <c:min val="0"/>
        </c:scaling>
        <c:delete val="1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one"/>
        <c:crossAx val="160828032"/>
        <c:crosses val="autoZero"/>
        <c:crossBetween val="between"/>
        <c:majorUnit val="100"/>
      </c:valAx>
      <c:catAx>
        <c:axId val="16085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853376"/>
        <c:crosses val="autoZero"/>
        <c:auto val="1"/>
        <c:lblAlgn val="ctr"/>
        <c:lblOffset val="100"/>
        <c:noMultiLvlLbl val="0"/>
      </c:catAx>
      <c:valAx>
        <c:axId val="160853376"/>
        <c:scaling>
          <c:orientation val="minMax"/>
          <c:max val="11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0851840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lab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8011519027571E-2"/>
          <c:y val="0.16043791422731846"/>
          <c:w val="0.90939169654552721"/>
          <c:h val="0.6420417548409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9640607632456465E-3"/>
                  <c:y val="0.18365184160102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D-48E3-9D25-854856E05566}"/>
                </c:ext>
              </c:extLst>
            </c:dLbl>
            <c:dLbl>
              <c:idx val="1"/>
              <c:layout>
                <c:manualLayout>
                  <c:x val="7.4101519081141163E-3"/>
                  <c:y val="0.243733756923483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8E3-9D25-854856E05566}"/>
                </c:ext>
              </c:extLst>
            </c:dLbl>
            <c:dLbl>
              <c:idx val="2"/>
              <c:layout>
                <c:manualLayout>
                  <c:x val="4.4458577542571907E-3"/>
                  <c:y val="0.24617069747522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8E3-9D25-854856E05566}"/>
                </c:ext>
              </c:extLst>
            </c:dLbl>
            <c:dLbl>
              <c:idx val="3"/>
              <c:layout>
                <c:manualLayout>
                  <c:x val="-2.3339061127918478E-7"/>
                  <c:y val="0.204900335833560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8E3-9D25-854856E05566}"/>
                </c:ext>
              </c:extLst>
            </c:dLbl>
            <c:dLbl>
              <c:idx val="4"/>
              <c:layout>
                <c:manualLayout>
                  <c:x val="5.9278881358800139E-3"/>
                  <c:y val="0.18723404004412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ED-48E3-9D25-854856E055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336.7</c:v>
                </c:pt>
                <c:pt idx="1">
                  <c:v>391.7</c:v>
                </c:pt>
                <c:pt idx="2">
                  <c:v>340.9</c:v>
                </c:pt>
                <c:pt idx="3">
                  <c:v>348.5</c:v>
                </c:pt>
                <c:pt idx="4">
                  <c:v>357.6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0813440"/>
        <c:axId val="16081536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534511177951573E-2"/>
                  <c:y val="-7.8086658698800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8E3-9D25-854856E05566}"/>
                </c:ext>
              </c:extLst>
            </c:dLbl>
            <c:dLbl>
              <c:idx val="1"/>
              <c:layout>
                <c:manualLayout>
                  <c:x val="-3.9466469062615785E-2"/>
                  <c:y val="-6.5603799732583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8E3-9D25-854856E05566}"/>
                </c:ext>
              </c:extLst>
            </c:dLbl>
            <c:dLbl>
              <c:idx val="2"/>
              <c:layout>
                <c:manualLayout>
                  <c:x val="-4.4088886814305679E-2"/>
                  <c:y val="-0.134057084433238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ED-48E3-9D25-854856E05566}"/>
                </c:ext>
              </c:extLst>
            </c:dLbl>
            <c:dLbl>
              <c:idx val="3"/>
              <c:layout>
                <c:manualLayout>
                  <c:x val="-4.2607089823294135E-2"/>
                  <c:y val="-5.636842594552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8E3-9D25-854856E05566}"/>
                </c:ext>
              </c:extLst>
            </c:dLbl>
            <c:dLbl>
              <c:idx val="4"/>
              <c:layout>
                <c:manualLayout>
                  <c:x val="-3.8160648592508742E-2"/>
                  <c:y val="-6.6680857093945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ED-48E3-9D25-854856E05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116.33501633501633</c:v>
                </c:pt>
                <c:pt idx="2">
                  <c:v>87.030890988001019</c:v>
                </c:pt>
                <c:pt idx="3">
                  <c:v>102.22939278380758</c:v>
                </c:pt>
                <c:pt idx="4">
                  <c:v>102.61119081779053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4ED-48E3-9D25-854856E05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21248"/>
        <c:axId val="160822784"/>
      </c:lineChart>
      <c:catAx>
        <c:axId val="1608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815360"/>
        <c:crosses val="autoZero"/>
        <c:auto val="1"/>
        <c:lblAlgn val="ctr"/>
        <c:lblOffset val="100"/>
        <c:noMultiLvlLbl val="0"/>
      </c:catAx>
      <c:valAx>
        <c:axId val="160815360"/>
        <c:scaling>
          <c:orientation val="minMax"/>
          <c:max val="400"/>
          <c:min val="0"/>
        </c:scaling>
        <c:delete val="0"/>
        <c:axPos val="l"/>
        <c:majorGridlines>
          <c:spPr>
            <a:ln w="6314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0813440"/>
        <c:crosses val="autoZero"/>
        <c:crossBetween val="between"/>
      </c:valAx>
      <c:catAx>
        <c:axId val="16082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822784"/>
        <c:crosses val="autoZero"/>
        <c:auto val="1"/>
        <c:lblAlgn val="ctr"/>
        <c:lblOffset val="100"/>
        <c:noMultiLvlLbl val="0"/>
      </c:catAx>
      <c:valAx>
        <c:axId val="160822784"/>
        <c:scaling>
          <c:orientation val="minMax"/>
          <c:max val="12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60821248"/>
        <c:crosses val="max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8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22737708542373E-2"/>
          <c:y val="0.15976612898575765"/>
          <c:w val="0.9282014478211823"/>
          <c:h val="0.59787637463678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 бюджета, млн рублей</c:v>
                </c:pt>
              </c:strCache>
            </c:strRef>
          </c:tx>
          <c:spPr>
            <a:solidFill>
              <a:srgbClr val="E6766A"/>
            </a:solidFill>
          </c:spPr>
          <c:invertIfNegative val="0"/>
          <c:dLbls>
            <c:dLbl>
              <c:idx val="0"/>
              <c:layout>
                <c:manualLayout>
                  <c:x val="2.442588844860915E-3"/>
                  <c:y val="0.18875058303774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2-4001-A7BD-5935B58C6EAA}"/>
                </c:ext>
              </c:extLst>
            </c:dLbl>
            <c:dLbl>
              <c:idx val="1"/>
              <c:layout>
                <c:manualLayout>
                  <c:x val="-1.317551288810281E-3"/>
                  <c:y val="0.1812923866856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2-4001-A7BD-5935B58C6EAA}"/>
                </c:ext>
              </c:extLst>
            </c:dLbl>
            <c:dLbl>
              <c:idx val="2"/>
              <c:layout>
                <c:manualLayout>
                  <c:x val="2.8832842978860902E-3"/>
                  <c:y val="0.16598213041255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2-4001-A7BD-5935B58C6EAA}"/>
                </c:ext>
              </c:extLst>
            </c:dLbl>
            <c:dLbl>
              <c:idx val="3"/>
              <c:layout>
                <c:manualLayout>
                  <c:x val="-4.5804209678973712E-5"/>
                  <c:y val="0.165946341132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92-4001-A7BD-5935B58C6EAA}"/>
                </c:ext>
              </c:extLst>
            </c:dLbl>
            <c:dLbl>
              <c:idx val="4"/>
              <c:layout>
                <c:manualLayout>
                  <c:x val="-1.2021337505597977E-3"/>
                  <c:y val="0.16647542598687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2-4001-A7BD-5935B58C6EA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29.835999999999999</c:v>
                </c:pt>
                <c:pt idx="1">
                  <c:v>29.835999999999999</c:v>
                </c:pt>
                <c:pt idx="2">
                  <c:v>29.763999999999999</c:v>
                </c:pt>
                <c:pt idx="3">
                  <c:v>29.763999999999999</c:v>
                </c:pt>
                <c:pt idx="4">
                  <c:v>29.763999999999999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0159232"/>
        <c:axId val="16016076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60325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787378899451825E-2"/>
                  <c:y val="-7.217286063117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2-4001-A7BD-5935B58C6EAA}"/>
                </c:ext>
              </c:extLst>
            </c:dLbl>
            <c:dLbl>
              <c:idx val="1"/>
              <c:layout>
                <c:manualLayout>
                  <c:x val="-4.4130882127854966E-2"/>
                  <c:y val="-7.467783229258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92-4001-A7BD-5935B58C6EAA}"/>
                </c:ext>
              </c:extLst>
            </c:dLbl>
            <c:dLbl>
              <c:idx val="2"/>
              <c:layout>
                <c:manualLayout>
                  <c:x val="-3.5541005538454559E-2"/>
                  <c:y val="-7.379471149764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92-4001-A7BD-5935B58C6EAA}"/>
                </c:ext>
              </c:extLst>
            </c:dLbl>
            <c:dLbl>
              <c:idx val="3"/>
              <c:layout>
                <c:manualLayout>
                  <c:x val="-4.4215007681275259E-2"/>
                  <c:y val="-6.6954371128680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92-4001-A7BD-5935B58C6EAA}"/>
                </c:ext>
              </c:extLst>
            </c:dLbl>
            <c:dLbl>
              <c:idx val="4"/>
              <c:layout>
                <c:manualLayout>
                  <c:x val="-4.6934009058802857E-2"/>
                  <c:y val="-6.4046338019235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2-4001-A7BD-5935B58C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первоначальный бюджет</c:v>
                  </c:pt>
                  <c:pt idx="1">
                    <c:v>уточненный бюджет</c:v>
                  </c:pt>
                  <c:pt idx="2">
                    <c:v>проект бюджета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99.758680788309434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92-4001-A7BD-5935B58C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81696"/>
        <c:axId val="25983232"/>
      </c:lineChart>
      <c:catAx>
        <c:axId val="1601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160768"/>
        <c:crosses val="autoZero"/>
        <c:auto val="1"/>
        <c:lblAlgn val="ctr"/>
        <c:lblOffset val="100"/>
        <c:noMultiLvlLbl val="0"/>
      </c:catAx>
      <c:valAx>
        <c:axId val="160160768"/>
        <c:scaling>
          <c:orientation val="minMax"/>
          <c:max val="35"/>
          <c:min val="0"/>
        </c:scaling>
        <c:delete val="0"/>
        <c:axPos val="l"/>
        <c:majorGridlines>
          <c:spPr>
            <a:ln w="6339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159232"/>
        <c:crosses val="autoZero"/>
        <c:crossBetween val="between"/>
      </c:valAx>
      <c:catAx>
        <c:axId val="2598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83232"/>
        <c:crosses val="autoZero"/>
        <c:auto val="1"/>
        <c:lblAlgn val="ctr"/>
        <c:lblOffset val="100"/>
        <c:noMultiLvlLbl val="0"/>
      </c:catAx>
      <c:valAx>
        <c:axId val="25983232"/>
        <c:scaling>
          <c:orientation val="minMax"/>
          <c:max val="105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25981696"/>
        <c:crosses val="max"/>
        <c:crossBetween val="between"/>
        <c:majorUnit val="20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01200374837402"/>
          <c:y val="4.3379632430552831E-2"/>
          <c:w val="0.67798799625162598"/>
          <c:h val="0.4022744016327064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Прочие доходы (соцнайм, доходы от размещения НТО, плата по соглашениям об установлении сервитута)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проект бюджета</c:v>
                </c:pt>
                <c:pt idx="3">
                  <c:v>2026 год проект бюджета</c:v>
                </c:pt>
                <c:pt idx="4">
                  <c:v>2027 год  проект бюджета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7.1980000000000004</c:v>
                </c:pt>
                <c:pt idx="1">
                  <c:v>11.8</c:v>
                </c:pt>
                <c:pt idx="2">
                  <c:v>12.6</c:v>
                </c:pt>
                <c:pt idx="3">
                  <c:v>12.597</c:v>
                </c:pt>
                <c:pt idx="4">
                  <c:v>12.493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7-4EA6-8AC4-6DF542C7570D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проект бюджета</c:v>
                </c:pt>
                <c:pt idx="3">
                  <c:v>2026 год проект бюджета</c:v>
                </c:pt>
                <c:pt idx="4">
                  <c:v>2027 год  проект бюджета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16.631</c:v>
                </c:pt>
                <c:pt idx="1">
                  <c:v>17.954999999999998</c:v>
                </c:pt>
                <c:pt idx="2" formatCode="0.0">
                  <c:v>13.78</c:v>
                </c:pt>
                <c:pt idx="3" formatCode="0.0">
                  <c:v>13.69</c:v>
                </c:pt>
                <c:pt idx="4" formatCode="0.0">
                  <c:v>13.586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7-4EA6-8AC4-6DF542C7570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проект бюджета</c:v>
                </c:pt>
                <c:pt idx="3">
                  <c:v>2026 год проект бюджета</c:v>
                </c:pt>
                <c:pt idx="4">
                  <c:v>2027 год  проект бюджета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90.986000000000004</c:v>
                </c:pt>
                <c:pt idx="1">
                  <c:v>98.486000000000004</c:v>
                </c:pt>
                <c:pt idx="2" formatCode="0.0">
                  <c:v>110.9</c:v>
                </c:pt>
                <c:pt idx="3" formatCode="0.0">
                  <c:v>115.5</c:v>
                </c:pt>
                <c:pt idx="4" formatCode="0.0">
                  <c:v>120.1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51177088"/>
        <c:axId val="158663808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первонач. бюджет</c:v>
                </c:pt>
                <c:pt idx="1">
                  <c:v>2024 год уточненный бюджет</c:v>
                </c:pt>
                <c:pt idx="2">
                  <c:v>2025 год проект бюджета</c:v>
                </c:pt>
                <c:pt idx="3">
                  <c:v>2026 год проект бюджета</c:v>
                </c:pt>
                <c:pt idx="4">
                  <c:v>2027 год  проект бюджета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114.815</c:v>
                </c:pt>
                <c:pt idx="1">
                  <c:v>128.24100000000001</c:v>
                </c:pt>
                <c:pt idx="2">
                  <c:v>137.28</c:v>
                </c:pt>
                <c:pt idx="3">
                  <c:v>141.78700000000001</c:v>
                </c:pt>
                <c:pt idx="4">
                  <c:v>146.179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27-4EA6-8AC4-6DF542C75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77088"/>
        <c:axId val="158663808"/>
      </c:lineChart>
      <c:catAx>
        <c:axId val="15117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663808"/>
        <c:crosses val="autoZero"/>
        <c:auto val="1"/>
        <c:lblAlgn val="ctr"/>
        <c:lblOffset val="100"/>
        <c:noMultiLvlLbl val="0"/>
      </c:catAx>
      <c:valAx>
        <c:axId val="158663808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511770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42108377731565E-2"/>
          <c:y val="0.11767032073003461"/>
          <c:w val="0.82061937502188709"/>
          <c:h val="0.615982282825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669479280617978E-7"/>
                  <c:y val="0.2212542891029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-3.2489109752037088E-3"/>
                  <c:y val="0.28672282695217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1.6153180647740762E-3"/>
                  <c:y val="0.299039073304299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1.3496642108542778E-3"/>
                  <c:y val="0.396043323001336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39627164294613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4369.6000000000004</c:v>
                </c:pt>
                <c:pt idx="1">
                  <c:v>6136</c:v>
                </c:pt>
                <c:pt idx="2">
                  <c:v>6731</c:v>
                </c:pt>
                <c:pt idx="3">
                  <c:v>8805</c:v>
                </c:pt>
                <c:pt idx="4">
                  <c:v>5107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1340544"/>
        <c:axId val="13136281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717532043264477E-2"/>
                  <c:y val="-0.121440966385388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3.5921498202291659E-2"/>
                  <c:y val="-0.13553059095611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4.2607017782938385E-2"/>
                  <c:y val="-9.7231980980240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4.8135497728793268E-2"/>
                  <c:y val="-0.144162232935067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4.6176300556134753E-2"/>
                  <c:y val="-0.150096285296818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140.42475283778833</c:v>
                </c:pt>
                <c:pt idx="2">
                  <c:v>109.69687092568448</c:v>
                </c:pt>
                <c:pt idx="3">
                  <c:v>130.81265785173079</c:v>
                </c:pt>
                <c:pt idx="4">
                  <c:v>58.001135718341857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64352"/>
        <c:axId val="131365888"/>
      </c:lineChart>
      <c:catAx>
        <c:axId val="131340544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1362816"/>
        <c:crossesAt val="0"/>
        <c:auto val="1"/>
        <c:lblAlgn val="ctr"/>
        <c:lblOffset val="100"/>
        <c:noMultiLvlLbl val="1"/>
      </c:catAx>
      <c:valAx>
        <c:axId val="131362816"/>
        <c:scaling>
          <c:orientation val="minMax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1340544"/>
        <c:crosses val="autoZero"/>
        <c:crossBetween val="between"/>
        <c:majorUnit val="2000"/>
      </c:valAx>
      <c:catAx>
        <c:axId val="13136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365888"/>
        <c:crosses val="autoZero"/>
        <c:auto val="1"/>
        <c:lblAlgn val="ctr"/>
        <c:lblOffset val="100"/>
        <c:noMultiLvlLbl val="0"/>
      </c:catAx>
      <c:valAx>
        <c:axId val="131365888"/>
        <c:scaling>
          <c:orientation val="minMax"/>
          <c:max val="150"/>
          <c:min val="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1364352"/>
        <c:crosses val="max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4886677298246"/>
          <c:y val="3.7955198340155573E-2"/>
          <c:w val="0.7152608157878062"/>
          <c:h val="0.490630911139743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Лист1!$C$1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проект бюджета
</c:v>
                </c:pt>
                <c:pt idx="3">
                  <c:v>2026 год проект бюджета</c:v>
                </c:pt>
                <c:pt idx="4">
                  <c:v>2027 год проект бюджета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26.297999999999998</c:v>
                </c:pt>
                <c:pt idx="1">
                  <c:v>29.535</c:v>
                </c:pt>
                <c:pt idx="2">
                  <c:v>30.65</c:v>
                </c:pt>
                <c:pt idx="3">
                  <c:v>31.91</c:v>
                </c:pt>
                <c:pt idx="4">
                  <c:v>33.186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96-4A1E-9577-21CDD23F975A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проект бюджета
</c:v>
                </c:pt>
                <c:pt idx="3">
                  <c:v>2026 год проект бюджета</c:v>
                </c:pt>
                <c:pt idx="4">
                  <c:v>2027 год проект бюджета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53.323999999999998</c:v>
                </c:pt>
                <c:pt idx="1">
                  <c:v>54.29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96-4A1E-9577-21CDD23F975A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проект бюджета
</c:v>
                </c:pt>
                <c:pt idx="3">
                  <c:v>2026 год проект бюджета</c:v>
                </c:pt>
                <c:pt idx="4">
                  <c:v>2027 год проект бюджета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73.858999999999995</c:v>
                </c:pt>
                <c:pt idx="1">
                  <c:v>97.858999999999995</c:v>
                </c:pt>
                <c:pt idx="2">
                  <c:v>94.659000000000006</c:v>
                </c:pt>
                <c:pt idx="3">
                  <c:v>98.54</c:v>
                </c:pt>
                <c:pt idx="4">
                  <c:v>102.48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59172096"/>
        <c:axId val="159195904"/>
      </c:barChart>
      <c:lineChart>
        <c:grouping val="standard"/>
        <c:varyColors val="0"/>
        <c:ser>
          <c:idx val="1"/>
          <c:order val="3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2038811721331259E-2"/>
                  <c:y val="-2.043658573959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96-4A1E-9577-21CDD23F9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Лист1!$B$2:$B$6</c:f>
              <c:strCache>
                <c:ptCount val="5"/>
                <c:pt idx="0">
                  <c:v>2024 год первонач бюджет</c:v>
                </c:pt>
                <c:pt idx="1">
                  <c:v>2024 год уточ. бюджет</c:v>
                </c:pt>
                <c:pt idx="2">
                  <c:v>2025 год проект бюджета
</c:v>
                </c:pt>
                <c:pt idx="3">
                  <c:v>2026 год проект бюджета</c:v>
                </c:pt>
                <c:pt idx="4">
                  <c:v>2027 год проект бюджета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153.48099999999999</c:v>
                </c:pt>
                <c:pt idx="1">
                  <c:v>181.684</c:v>
                </c:pt>
                <c:pt idx="2">
                  <c:v>125.309</c:v>
                </c:pt>
                <c:pt idx="3">
                  <c:v>130.45000000000002</c:v>
                </c:pt>
                <c:pt idx="4">
                  <c:v>135.666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96-4A1E-9577-21CDD23F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72096"/>
        <c:axId val="159195904"/>
      </c:lineChart>
      <c:catAx>
        <c:axId val="15917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195904"/>
        <c:crosses val="autoZero"/>
        <c:auto val="1"/>
        <c:lblAlgn val="ctr"/>
        <c:lblOffset val="100"/>
        <c:noMultiLvlLbl val="0"/>
      </c:catAx>
      <c:valAx>
        <c:axId val="159195904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59172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185305941063E-2"/>
          <c:y val="0.32648324360356351"/>
          <c:w val="0.81643196107461979"/>
          <c:h val="0.42920606419106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на выравнивание в виде доп. норматива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  прогноз 1 чтение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702.4</c:v>
                </c:pt>
                <c:pt idx="1">
                  <c:v>904.8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0126848"/>
        <c:axId val="160129792"/>
      </c:barChart>
      <c:catAx>
        <c:axId val="16012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0129792"/>
        <c:crosses val="autoZero"/>
        <c:auto val="1"/>
        <c:lblAlgn val="ctr"/>
        <c:lblOffset val="100"/>
        <c:noMultiLvlLbl val="0"/>
      </c:catAx>
      <c:valAx>
        <c:axId val="16012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60126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83299588027635E-2"/>
          <c:y val="2.6069550830688484E-2"/>
          <c:w val="0.91920790352526283"/>
          <c:h val="0.1899079531703684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22650038775736E-2"/>
          <c:y val="0.19589921291628723"/>
          <c:w val="0.87850115419274399"/>
          <c:h val="0.48978206779398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росту доходов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  прогноз 1 чтение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19.32</c:v>
                </c:pt>
                <c:pt idx="1">
                  <c:v>30.0183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0688768"/>
        <c:axId val="160813056"/>
      </c:barChart>
      <c:catAx>
        <c:axId val="160688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0813056"/>
        <c:crosses val="autoZero"/>
        <c:auto val="1"/>
        <c:lblAlgn val="ctr"/>
        <c:lblOffset val="100"/>
        <c:noMultiLvlLbl val="0"/>
      </c:catAx>
      <c:valAx>
        <c:axId val="1608130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6068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29233259796529E-2"/>
          <c:y val="2.0362668036884791E-2"/>
          <c:w val="0.92615040127816484"/>
          <c:h val="0.17191353738473505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2207044745707E-2"/>
          <c:y val="0.25036734087270102"/>
          <c:w val="0.92730008318858881"/>
          <c:h val="0.4555124965999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 к увеличению численности самозанятых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16900561184263E-3"/>
                  <c:y val="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1-4A5D-8426-EE18F6A3FCC2}"/>
                </c:ext>
              </c:extLst>
            </c:dLbl>
            <c:dLbl>
              <c:idx val="1"/>
              <c:layout>
                <c:manualLayout>
                  <c:x val="7.6593793101580286E-3"/>
                  <c:y val="1.840034266453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E7-40AC-84FD-674D69300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                                уточн. план</c:v>
                </c:pt>
                <c:pt idx="1">
                  <c:v>2025 год                            прогноз 1 чтение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33.405000000000001</c:v>
                </c:pt>
                <c:pt idx="1">
                  <c:v>33.405000000000001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60952320"/>
        <c:axId val="160955392"/>
      </c:barChart>
      <c:catAx>
        <c:axId val="16095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0955392"/>
        <c:crosses val="autoZero"/>
        <c:auto val="1"/>
        <c:lblAlgn val="ctr"/>
        <c:lblOffset val="100"/>
        <c:noMultiLvlLbl val="0"/>
      </c:catAx>
      <c:valAx>
        <c:axId val="160955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60952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6492124181325E-2"/>
          <c:y val="2.8343783386658515E-2"/>
          <c:w val="0.94894573117606817"/>
          <c:h val="0.17937696464273997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PermianSlabSerif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27359437293848E-2"/>
          <c:y val="0.12640819760659833"/>
          <c:w val="0.8732226473925484"/>
          <c:h val="0.6362064210863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4.2987638628082794E-3"/>
                  <c:y val="0.325792484754546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6D3-8688-EFA112FEC509}"/>
                </c:ext>
              </c:extLst>
            </c:dLbl>
            <c:numFmt formatCode="#,##0.0" sourceLinked="0"/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 b="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проект бюджета
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7160.2</c:v>
                </c:pt>
                <c:pt idx="1">
                  <c:v>8270.1</c:v>
                </c:pt>
                <c:pt idx="2">
                  <c:v>8560.2999999999993</c:v>
                </c:pt>
                <c:pt idx="3">
                  <c:v>7787.1</c:v>
                </c:pt>
                <c:pt idx="4">
                  <c:v>8161.1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0629888"/>
        <c:axId val="16063142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6350">
                <a:solidFill>
                  <a:srgbClr val="C00000"/>
                </a:solidFill>
              </a:ln>
            </c:spPr>
          </c:marker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C00000"/>
                  </a:solidFill>
                </a:ln>
                <a:scene3d>
                  <a:camera prst="orthographicFront"/>
                  <a:lightRig rig="flat" dir="t">
                    <a:rot lat="0" lon="0" rev="20040000"/>
                  </a:lightRig>
                </a:scene3d>
                <a:sp3d prstMaterial="dkEdge">
                  <a:bevelT w="25400" h="38100" prst="convex"/>
                  <a:contourClr>
                    <a:srgbClr val="000000"/>
                  </a:contourClr>
                </a:sp3d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76-47E2-8910-ABACB6CBE8A2}"/>
              </c:ext>
            </c:extLst>
          </c:dPt>
          <c:dLbls>
            <c:dLbl>
              <c:idx val="0"/>
              <c:layout>
                <c:manualLayout>
                  <c:x val="-5.0034945143500986E-2"/>
                  <c:y val="-8.0425275042902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6-47E2-8910-ABACB6CBE8A2}"/>
                </c:ext>
              </c:extLst>
            </c:dLbl>
            <c:dLbl>
              <c:idx val="1"/>
              <c:layout>
                <c:manualLayout>
                  <c:x val="-3.7120420135467645E-2"/>
                  <c:y val="-9.801072906885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6-47E2-8910-ABACB6CBE8A2}"/>
                </c:ext>
              </c:extLst>
            </c:dLbl>
            <c:dLbl>
              <c:idx val="2"/>
              <c:layout>
                <c:manualLayout>
                  <c:x val="-3.9383374524870646E-2"/>
                  <c:y val="-0.17930644554071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6-47E2-8910-ABACB6CBE8A2}"/>
                </c:ext>
              </c:extLst>
            </c:dLbl>
            <c:dLbl>
              <c:idx val="3"/>
              <c:layout>
                <c:manualLayout>
                  <c:x val="-3.391415070456652E-2"/>
                  <c:y val="-0.193726888657855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6-47E2-8910-ABACB6CBE8A2}"/>
                </c:ext>
              </c:extLst>
            </c:dLbl>
            <c:dLbl>
              <c:idx val="4"/>
              <c:layout>
                <c:manualLayout>
                  <c:x val="-4.2753861714967492E-2"/>
                  <c:y val="-0.140328429651450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6-47E2-8910-ABACB6CBE8A2}"/>
                </c:ext>
              </c:extLst>
            </c:dLbl>
            <c:spPr>
              <a:noFill/>
              <a:ln w="24077">
                <a:noFill/>
              </a:ln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2024 год</c:v>
                  </c:pt>
                  <c:pt idx="1">
                    <c:v>2024 год</c:v>
                  </c:pt>
                  <c:pt idx="2">
                    <c:v>2025 год</c:v>
                  </c:pt>
                  <c:pt idx="3">
                    <c:v>2026 год</c:v>
                  </c:pt>
                  <c:pt idx="4">
                    <c:v>2027 год</c:v>
                  </c:pt>
                </c:lvl>
                <c:lvl>
                  <c:pt idx="0">
                    <c:v>первонач. бюджет</c:v>
                  </c:pt>
                  <c:pt idx="1">
                    <c:v>уточненный бюджет</c:v>
                  </c:pt>
                  <c:pt idx="2">
                    <c:v>проект бюджета
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115.50096366023297</c:v>
                </c:pt>
                <c:pt idx="2">
                  <c:v>103.50902649302908</c:v>
                </c:pt>
                <c:pt idx="3">
                  <c:v>90.967606275481018</c:v>
                </c:pt>
                <c:pt idx="4">
                  <c:v>104.80281491184138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F76-47E2-8910-ABACB6CB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71616"/>
        <c:axId val="160670080"/>
      </c:lineChart>
      <c:catAx>
        <c:axId val="1606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60631424"/>
        <c:crosses val="autoZero"/>
        <c:auto val="1"/>
        <c:lblAlgn val="ctr"/>
        <c:lblOffset val="100"/>
        <c:noMultiLvlLbl val="0"/>
      </c:catAx>
      <c:valAx>
        <c:axId val="160631424"/>
        <c:scaling>
          <c:orientation val="minMax"/>
          <c:max val="9000"/>
          <c:min val="0"/>
        </c:scaling>
        <c:delete val="0"/>
        <c:axPos val="l"/>
        <c:majorGridlines>
          <c:spPr>
            <a:ln w="602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60629888"/>
        <c:crosses val="autoZero"/>
        <c:crossBetween val="between"/>
        <c:majorUnit val="1000"/>
      </c:valAx>
      <c:valAx>
        <c:axId val="16067008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spPr>
          <a:noFill/>
          <a:ln>
            <a:noFill/>
          </a:ln>
        </c:spPr>
        <c:crossAx val="160671616"/>
        <c:crosses val="max"/>
        <c:crossBetween val="between"/>
      </c:valAx>
      <c:catAx>
        <c:axId val="16067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670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710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7.7637634279951795E-2"/>
                  <c:y val="-0.320302649899057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3 364,3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8B-4FDE-BE90-D98604C17551}"/>
                </c:ext>
              </c:extLst>
            </c:dLbl>
            <c:dLbl>
              <c:idx val="1"/>
              <c:layout>
                <c:manualLayout>
                  <c:x val="-5.5529086511755102E-2"/>
                  <c:y val="0.115989308890945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3 458,4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8B-4FDE-BE90-D98604C17551}"/>
                </c:ext>
              </c:extLst>
            </c:dLbl>
            <c:dLbl>
              <c:idx val="3"/>
              <c:layout>
                <c:manualLayout>
                  <c:x val="2.468662669959748E-2"/>
                  <c:y val="-3.12595753969323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1 304,1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38B-4FDE-BE90-D98604C17551}"/>
                </c:ext>
              </c:extLst>
            </c:dLbl>
            <c:dLbl>
              <c:idx val="4"/>
              <c:layout>
                <c:manualLayout>
                  <c:x val="3.074017416868211E-3"/>
                  <c:y val="-3.44789636948896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1 737,6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38B-4FDE-BE90-D98604C175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3364.3</c:v>
                </c:pt>
                <c:pt idx="1">
                  <c:v>3458.4</c:v>
                </c:pt>
                <c:pt idx="2">
                  <c:v>433.5</c:v>
                </c:pt>
                <c:pt idx="3">
                  <c:v>1304.0999999999999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6425.2</c:v>
                </c:pt>
                <c:pt idx="1">
                  <c:v>1844.9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6823</c:v>
                </c:pt>
                <c:pt idx="1">
                  <c:v>1737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25536"/>
        <c:axId val="158539776"/>
        <c:axId val="0"/>
      </c:bar3DChart>
      <c:catAx>
        <c:axId val="160225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539776"/>
        <c:crosses val="autoZero"/>
        <c:auto val="1"/>
        <c:lblAlgn val="ctr"/>
        <c:lblOffset val="100"/>
        <c:noMultiLvlLbl val="0"/>
      </c:catAx>
      <c:valAx>
        <c:axId val="158539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0225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648253937758"/>
          <c:y val="0.24621859559301423"/>
          <c:w val="0.71970521222018424"/>
          <c:h val="0.697138332685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64A-4C9A-9834-C2B06E81065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64A-4C9A-9834-C2B06E81065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64A-4C9A-9834-C2B06E81065A}"/>
              </c:ext>
            </c:extLst>
          </c:dPt>
          <c:dPt>
            <c:idx val="3"/>
            <c:bubble3D val="0"/>
            <c:spPr>
              <a:solidFill>
                <a:srgbClr val="E2EBF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64A-4C9A-9834-C2B06E8106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64A-4C9A-9834-C2B06E81065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4A-4C9A-9834-C2B06E81065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64A-4C9A-9834-C2B06E81065A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4A-4C9A-9834-C2B06E81065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64A-4C9A-9834-C2B06E81065A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64A-4C9A-9834-C2B06E81065A}"/>
              </c:ext>
            </c:extLst>
          </c:dPt>
          <c:dLbls>
            <c:dLbl>
              <c:idx val="0"/>
              <c:layout>
                <c:manualLayout>
                  <c:x val="0.19289579462117368"/>
                  <c:y val="-0.1223436922319519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+mn-lt"/>
                      </a:rPr>
                      <a:t>общегосударст - венные вопросы
10%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4A-4C9A-9834-C2B06E81065A}"/>
                </c:ext>
              </c:extLst>
            </c:dLbl>
            <c:dLbl>
              <c:idx val="1"/>
              <c:layout>
                <c:manualLayout>
                  <c:x val="0.11046880863109812"/>
                  <c:y val="-3.7310472687339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4A-4C9A-9834-C2B06E81065A}"/>
                </c:ext>
              </c:extLst>
            </c:dLbl>
            <c:dLbl>
              <c:idx val="2"/>
              <c:layout>
                <c:manualLayout>
                  <c:x val="0.11149390161532896"/>
                  <c:y val="2.379824657464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4A-4C9A-9834-C2B06E81065A}"/>
                </c:ext>
              </c:extLst>
            </c:dLbl>
            <c:dLbl>
              <c:idx val="3"/>
              <c:layout>
                <c:manualLayout>
                  <c:x val="-0.27709679065564763"/>
                  <c:y val="-3.3571746267769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A-4C9A-9834-C2B06E81065A}"/>
                </c:ext>
              </c:extLst>
            </c:dLbl>
            <c:dLbl>
              <c:idx val="4"/>
              <c:layout>
                <c:manualLayout>
                  <c:x val="-7.9799112034365891E-2"/>
                  <c:y val="2.810299762100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4A-4C9A-9834-C2B06E81065A}"/>
                </c:ext>
              </c:extLst>
            </c:dLbl>
            <c:dLbl>
              <c:idx val="5"/>
              <c:layout>
                <c:manualLayout>
                  <c:x val="-9.2033585393895917E-2"/>
                  <c:y val="-3.0328796603929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4A-4C9A-9834-C2B06E81065A}"/>
                </c:ext>
              </c:extLst>
            </c:dLbl>
            <c:dLbl>
              <c:idx val="6"/>
              <c:layout>
                <c:manualLayout>
                  <c:x val="-0.19470690830058748"/>
                  <c:y val="-0.118717169946151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4A-4C9A-9834-C2B06E81065A}"/>
                </c:ext>
              </c:extLst>
            </c:dLbl>
            <c:dLbl>
              <c:idx val="7"/>
              <c:layout>
                <c:manualLayout>
                  <c:x val="-6.3758334058795427E-2"/>
                  <c:y val="-0.18495879529327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4A-4C9A-9834-C2B06E81065A}"/>
                </c:ext>
              </c:extLst>
            </c:dLbl>
            <c:dLbl>
              <c:idx val="8"/>
              <c:layout>
                <c:manualLayout>
                  <c:x val="4.6152238976227854E-2"/>
                  <c:y val="-0.14384974115102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4A-4C9A-9834-C2B06E81065A}"/>
                </c:ext>
              </c:extLst>
            </c:dLbl>
            <c:dLbl>
              <c:idx val="9"/>
              <c:layout>
                <c:manualLayout>
                  <c:x val="0.19597419556257337"/>
                  <c:y val="-0.158295397879130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4A-4C9A-9834-C2B06E810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863.1</c:v>
                </c:pt>
                <c:pt idx="1">
                  <c:v>113.8</c:v>
                </c:pt>
                <c:pt idx="2" formatCode="0.0">
                  <c:v>654.29999999999995</c:v>
                </c:pt>
                <c:pt idx="3">
                  <c:v>5276.4</c:v>
                </c:pt>
                <c:pt idx="4" formatCode="0.0">
                  <c:v>487</c:v>
                </c:pt>
                <c:pt idx="5" formatCode="0.0">
                  <c:v>766.9</c:v>
                </c:pt>
                <c:pt idx="6" formatCode="0.0">
                  <c:v>113.3</c:v>
                </c:pt>
                <c:pt idx="7" formatCode="0.0">
                  <c:v>106.6</c:v>
                </c:pt>
                <c:pt idx="8">
                  <c:v>149.1</c:v>
                </c:pt>
                <c:pt idx="9">
                  <c:v>29.8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4A-4C9A-9834-C2B06E8106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 - 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содержание и ремонт дорог</c:v>
                </c:pt>
                <c:pt idx="6">
                  <c:v>национальная безопасность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10.082590563414835</c:v>
                </c:pt>
                <c:pt idx="1">
                  <c:v>1.3293926614721447</c:v>
                </c:pt>
                <c:pt idx="2">
                  <c:v>7.6434237117858022</c:v>
                </c:pt>
                <c:pt idx="3">
                  <c:v>61.638026704671567</c:v>
                </c:pt>
                <c:pt idx="4">
                  <c:v>5.689052953751621</c:v>
                </c:pt>
                <c:pt idx="5">
                  <c:v>8.9587981729612292</c:v>
                </c:pt>
                <c:pt idx="6">
                  <c:v>1.3235517446818454</c:v>
                </c:pt>
                <c:pt idx="7">
                  <c:v>1.2452834596918332</c:v>
                </c:pt>
                <c:pt idx="8">
                  <c:v>1.7417613868672825</c:v>
                </c:pt>
                <c:pt idx="9">
                  <c:v>0.34811864070184462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8DB-4B7A-AFE5-DEA2A177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первоначальный бюджет</c:v>
                </c:pt>
                <c:pt idx="1">
                  <c:v>2025 год                    прогноз                                          1 чтение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7254.4</c:v>
                </c:pt>
                <c:pt idx="1">
                  <c:v>8560.2999999999993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02784"/>
        <c:axId val="164904320"/>
      </c:lineChart>
      <c:catAx>
        <c:axId val="16490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904320"/>
        <c:crosses val="autoZero"/>
        <c:auto val="1"/>
        <c:lblAlgn val="ctr"/>
        <c:lblOffset val="100"/>
        <c:noMultiLvlLbl val="0"/>
      </c:catAx>
      <c:valAx>
        <c:axId val="16490432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64902784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20052937587832"/>
          <c:y val="0.17975793602834406"/>
          <c:w val="0.79379947062412171"/>
          <c:h val="0.554075083396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61-4362-96F3-E3057C6F533D}"/>
              </c:ext>
            </c:extLst>
          </c:dPt>
          <c:dPt>
            <c:idx val="1"/>
            <c:invertIfNegative val="0"/>
            <c:bubble3D val="0"/>
            <c:spPr>
              <a:solidFill>
                <a:srgbClr val="E2EBF0">
                  <a:lumMod val="75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61-4362-96F3-E3057C6F533D}"/>
              </c:ext>
            </c:extLst>
          </c:dPt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Лист1!$A$2:$B$3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4389</c:v>
                </c:pt>
                <c:pt idx="1">
                  <c:v>4940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6946304"/>
        <c:axId val="166947840"/>
      </c:barChart>
      <c:catAx>
        <c:axId val="16694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947840"/>
        <c:crossesAt val="0"/>
        <c:auto val="1"/>
        <c:lblAlgn val="ctr"/>
        <c:lblOffset val="100"/>
        <c:noMultiLvlLbl val="0"/>
      </c:catAx>
      <c:valAx>
        <c:axId val="166947840"/>
        <c:scaling>
          <c:logBase val="10"/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>
                    <a:latin typeface="+mj-lt"/>
                  </a:defRPr>
                </a:pPr>
                <a:r>
                  <a:rPr lang="ru-RU" sz="1200" b="1" dirty="0">
                    <a:latin typeface="+mj-lt"/>
                  </a:rPr>
                  <a:t>млн</a:t>
                </a:r>
                <a:r>
                  <a:rPr lang="ru-RU" sz="1200" b="1" baseline="0" dirty="0">
                    <a:latin typeface="+mj-lt"/>
                  </a:rPr>
                  <a:t> руб.</a:t>
                </a:r>
                <a:endParaRPr lang="ru-RU" sz="12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3923891497435958"/>
              <c:y val="4.5520758289548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94630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69816607614214E-2"/>
          <c:y val="0.15251157956249131"/>
          <c:w val="0.8930836065053519"/>
          <c:h val="0.61897946573551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Среднемесячная заработная плата, руб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838410945261E-7"/>
                  <c:y val="0.23431810045797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6-4E7F-8332-B63A41A023BF}"/>
                </c:ext>
              </c:extLst>
            </c:dLbl>
            <c:dLbl>
              <c:idx val="1"/>
              <c:layout>
                <c:manualLayout>
                  <c:x val="5.7888848428809762E-3"/>
                  <c:y val="0.227883115867784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6-4E7F-8332-B63A41A023BF}"/>
                </c:ext>
              </c:extLst>
            </c:dLbl>
            <c:dLbl>
              <c:idx val="2"/>
              <c:layout>
                <c:manualLayout>
                  <c:x val="4.445734596271669E-3"/>
                  <c:y val="0.270258398018621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6-4E7F-8332-B63A41A023BF}"/>
                </c:ext>
              </c:extLst>
            </c:dLbl>
            <c:dLbl>
              <c:idx val="3"/>
              <c:layout>
                <c:manualLayout>
                  <c:x val="-1.480705903875807E-3"/>
                  <c:y val="0.28092050054387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E7F-8332-B63A41A023BF}"/>
                </c:ext>
              </c:extLst>
            </c:dLbl>
            <c:dLbl>
              <c:idx val="4"/>
              <c:layout>
                <c:manualLayout>
                  <c:x val="0"/>
                  <c:y val="0.28279808560326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6-4E7F-8332-B63A41A023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59854</c:v>
                </c:pt>
                <c:pt idx="1">
                  <c:v>70697</c:v>
                </c:pt>
                <c:pt idx="2">
                  <c:v>77448</c:v>
                </c:pt>
                <c:pt idx="3">
                  <c:v>87191</c:v>
                </c:pt>
                <c:pt idx="4">
                  <c:v>95936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34723456"/>
        <c:axId val="13472499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0384907234481917E-2"/>
                  <c:y val="-0.12109302670073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6-4E7F-8332-B63A41A023BF}"/>
                </c:ext>
              </c:extLst>
            </c:dLbl>
            <c:dLbl>
              <c:idx val="1"/>
              <c:layout>
                <c:manualLayout>
                  <c:x val="-6.5180210576394934E-2"/>
                  <c:y val="-7.624050002674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6-4E7F-8332-B63A41A023BF}"/>
                </c:ext>
              </c:extLst>
            </c:dLbl>
            <c:dLbl>
              <c:idx val="2"/>
              <c:layout>
                <c:manualLayout>
                  <c:x val="-6.1078926217178794E-2"/>
                  <c:y val="-0.1000068922383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6-4E7F-8332-B63A41A023BF}"/>
                </c:ext>
              </c:extLst>
            </c:dLbl>
            <c:dLbl>
              <c:idx val="3"/>
              <c:layout>
                <c:manualLayout>
                  <c:x val="-5.839244208978181E-2"/>
                  <c:y val="-0.1228387175087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6-4E7F-8332-B63A41A023BF}"/>
                </c:ext>
              </c:extLst>
            </c:dLbl>
            <c:dLbl>
              <c:idx val="4"/>
              <c:layout>
                <c:manualLayout>
                  <c:x val="-3.890076108586811E-2"/>
                  <c:y val="-0.110948999257465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6-4E7F-8332-B63A41A02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2026</c:v>
                  </c:pt>
                  <c:pt idx="4">
                    <c:v>2027</c:v>
                  </c:pt>
                </c:lvl>
                <c:lvl>
                  <c:pt idx="0">
                    <c:v>факт</c:v>
                  </c:pt>
                  <c:pt idx="1">
                    <c:v>оценка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118.11574832091422</c:v>
                </c:pt>
                <c:pt idx="2">
                  <c:v>109.54920293647538</c:v>
                </c:pt>
                <c:pt idx="3">
                  <c:v>112.58005371345936</c:v>
                </c:pt>
                <c:pt idx="4">
                  <c:v>110.02970490073515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786-4E7F-8332-B63A41A0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30880"/>
        <c:axId val="134732416"/>
      </c:lineChart>
      <c:catAx>
        <c:axId val="13472345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crossAx val="134724992"/>
        <c:crossesAt val="0"/>
        <c:auto val="1"/>
        <c:lblAlgn val="ctr"/>
        <c:lblOffset val="100"/>
        <c:noMultiLvlLbl val="1"/>
      </c:catAx>
      <c:valAx>
        <c:axId val="134724992"/>
        <c:scaling>
          <c:orientation val="minMax"/>
          <c:max val="100000"/>
          <c:min val="0"/>
        </c:scaling>
        <c:delete val="0"/>
        <c:axPos val="l"/>
        <c:majorGridlines>
          <c:spPr>
            <a:ln w="6075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4723456"/>
        <c:crosses val="autoZero"/>
        <c:crossBetween val="between"/>
        <c:majorUnit val="20000"/>
        <c:minorUnit val="5000"/>
      </c:valAx>
      <c:catAx>
        <c:axId val="13473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732416"/>
        <c:crosses val="autoZero"/>
        <c:auto val="1"/>
        <c:lblAlgn val="ctr"/>
        <c:lblOffset val="100"/>
        <c:noMultiLvlLbl val="0"/>
      </c:catAx>
      <c:valAx>
        <c:axId val="134732416"/>
        <c:scaling>
          <c:logBase val="10"/>
          <c:orientation val="minMax"/>
          <c:max val="120"/>
          <c:min val="50"/>
        </c:scaling>
        <c:delete val="0"/>
        <c:axPos val="r"/>
        <c:numFmt formatCode="0" sourceLinked="0"/>
        <c:majorTickMark val="out"/>
        <c:minorTickMark val="none"/>
        <c:tickLblPos val="none"/>
        <c:spPr>
          <a:ln>
            <a:noFill/>
          </a:ln>
        </c:spPr>
        <c:crossAx val="134730880"/>
        <c:crosses val="max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9156639371330603E-2"/>
          <c:w val="0.98099447342989343"/>
          <c:h val="0.5973885857904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число учащихся школ</c:v>
                </c:pt>
              </c:strCache>
            </c:strRef>
          </c:tx>
          <c:spPr>
            <a:solidFill>
              <a:srgbClr val="92D050"/>
            </a:solidFill>
            <a:ln w="952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A3E"/>
              </a:solidFill>
              <a:ln w="952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dLbl>
              <c:idx val="0"/>
              <c:layout>
                <c:manualLayout>
                  <c:x val="2.7056290868399733E-5"/>
                  <c:y val="2.0610272923554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2.3652983840928069E-4"/>
                  <c:y val="2.3922174894130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20779</c:v>
                </c:pt>
                <c:pt idx="1">
                  <c:v>21400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170500096"/>
        <c:axId val="170501632"/>
      </c:barChart>
      <c:catAx>
        <c:axId val="17050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100" b="0">
                <a:latin typeface="PermianSansTypeface" pitchFamily="50" charset="0"/>
              </a:defRPr>
            </a:pPr>
            <a:endParaRPr lang="ru-RU"/>
          </a:p>
        </c:txPr>
        <c:crossAx val="170501632"/>
        <c:crosses val="autoZero"/>
        <c:auto val="1"/>
        <c:lblAlgn val="ctr"/>
        <c:lblOffset val="30"/>
        <c:tickLblSkip val="1"/>
        <c:tickMarkSkip val="1"/>
        <c:noMultiLvlLbl val="0"/>
      </c:catAx>
      <c:valAx>
        <c:axId val="170501632"/>
        <c:scaling>
          <c:orientation val="minMax"/>
          <c:max val="215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05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14717666516543E-2"/>
          <c:y val="5.0731535251414182E-2"/>
          <c:w val="0.98485282333483448"/>
          <c:h val="0.65417571197490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9128</c:v>
                </c:pt>
                <c:pt idx="1">
                  <c:v>9187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71718528"/>
        <c:axId val="171720064"/>
      </c:barChart>
      <c:catAx>
        <c:axId val="17171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latin typeface="PermianSansTypeface" pitchFamily="50" charset="0"/>
              </a:defRPr>
            </a:pPr>
            <a:endParaRPr lang="ru-RU"/>
          </a:p>
        </c:txPr>
        <c:crossAx val="171720064"/>
        <c:crosses val="autoZero"/>
        <c:auto val="1"/>
        <c:lblAlgn val="ctr"/>
        <c:lblOffset val="30"/>
        <c:noMultiLvlLbl val="0"/>
      </c:catAx>
      <c:valAx>
        <c:axId val="171720064"/>
        <c:scaling>
          <c:orientation val="minMax"/>
          <c:min val="9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71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08576089821883E-2"/>
          <c:y val="5.4765879352958118E-2"/>
          <c:w val="0.90693620983709944"/>
          <c:h val="0.7323876068588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1 обучающегося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2D-4644-82CF-06E635470B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D-4644-82CF-06E635470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школы старой постройки</c:v>
                </c:pt>
                <c:pt idx="1">
                  <c:v>школы новой постройки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12723</c:v>
                </c:pt>
                <c:pt idx="1">
                  <c:v>33289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1824256"/>
        <c:axId val="171825792"/>
      </c:barChart>
      <c:catAx>
        <c:axId val="17182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>
                <a:latin typeface="PermianSansTypeface" pitchFamily="50" charset="0"/>
              </a:defRPr>
            </a:pPr>
            <a:endParaRPr lang="ru-RU"/>
          </a:p>
        </c:txPr>
        <c:crossAx val="171825792"/>
        <c:crosses val="autoZero"/>
        <c:auto val="1"/>
        <c:lblAlgn val="ctr"/>
        <c:lblOffset val="30"/>
        <c:noMultiLvlLbl val="0"/>
      </c:catAx>
      <c:valAx>
        <c:axId val="1718257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182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50505875994946"/>
          <c:y val="2.4776391013978456E-3"/>
          <c:w val="0.84633228134727023"/>
          <c:h val="0.74789708161744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2EBF0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57188184363695E-3"/>
                  <c:y val="-0.154823211073977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2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6.5472951216343197E-3"/>
                  <c:y val="-0.26879244434839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200">
                      <a:solidFill>
                        <a:schemeClr val="bg1"/>
                      </a:solidFill>
                      <a:latin typeface="PermianSansTypeface" pitchFamily="50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 (1- чтение)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845</c:v>
                </c:pt>
                <c:pt idx="1">
                  <c:v>872.1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84223616"/>
        <c:axId val="184225152"/>
      </c:barChart>
      <c:catAx>
        <c:axId val="1842236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84225152"/>
        <c:crosses val="autoZero"/>
        <c:auto val="1"/>
        <c:lblAlgn val="ctr"/>
        <c:lblOffset val="30"/>
        <c:noMultiLvlLbl val="0"/>
      </c:catAx>
      <c:valAx>
        <c:axId val="184225152"/>
        <c:scaling>
          <c:orientation val="minMax"/>
          <c:min val="800"/>
        </c:scaling>
        <c:delete val="1"/>
        <c:axPos val="l"/>
        <c:numFmt formatCode="#,##0.0" sourceLinked="1"/>
        <c:majorTickMark val="out"/>
        <c:minorTickMark val="none"/>
        <c:tickLblPos val="none"/>
        <c:crossAx val="18422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71869603942312E-2"/>
          <c:y val="0"/>
          <c:w val="0.29991253855813277"/>
          <c:h val="0.1878835176152301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6917656092986169"/>
          <c:y val="2.8204919061627948E-2"/>
          <c:w val="0.37879611786037742"/>
          <c:h val="0.91693795450309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</c:spPr>
          <c:explosion val="25"/>
          <c:dPt>
            <c:idx val="0"/>
            <c:bubble3D val="0"/>
            <c:explosion val="20"/>
            <c:spPr>
              <a:solidFill>
                <a:srgbClr val="7030A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97-4AC4-9957-30E9D7229674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97-4AC4-9957-30E9D7229674}"/>
              </c:ext>
            </c:extLst>
          </c:dPt>
          <c:dLbls>
            <c:dLbl>
              <c:idx val="1"/>
              <c:layout>
                <c:manualLayout>
                  <c:x val="0.33146026648834653"/>
                  <c:y val="3.225659215707332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PermianSansTypeface" pitchFamily="50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latin typeface="PermianSansTypeface" pitchFamily="50" charset="0"/>
                        <a:cs typeface="Times New Roman" panose="02020603050405020304" pitchFamily="18" charset="0"/>
                      </a:rPr>
                      <a:t>77,9</a:t>
                    </a:r>
                    <a:r>
                      <a:rPr lang="en-US" sz="1400" b="1" baseline="0" dirty="0">
                        <a:latin typeface="PermianSansTypeface" pitchFamily="50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>
                        <a:latin typeface="PermianSansTypeface" pitchFamily="50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latin typeface="PermianSansTypeface" pitchFamily="50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97-4AC4-9957-30E9D7229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плата за пользование школами, строящихся по концессионным соглашениям и их содержание -192,8 млн руб.</c:v>
                </c:pt>
                <c:pt idx="1">
                  <c:v>всего расходов - 872,1 млн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22.1</c:v>
                </c:pt>
                <c:pt idx="1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97-4AC4-9957-30E9D722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PermianSansTypeface" pitchFamily="50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0367051069169208E-2"/>
          <c:w val="0.58524582107840883"/>
          <c:h val="0.92799458030084736"/>
        </c:manualLayout>
      </c:layout>
      <c:overlay val="0"/>
      <c:txPr>
        <a:bodyPr/>
        <a:lstStyle/>
        <a:p>
          <a:pPr>
            <a:defRPr sz="1200">
              <a:latin typeface="PermianSansTypeface" pitchFamily="50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69606384275273E-2"/>
          <c:y val="8.5687617205517902E-2"/>
          <c:w val="0.94341540651279521"/>
          <c:h val="0.681469281190978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225.8</c:v>
                </c:pt>
                <c:pt idx="1">
                  <c:v>207.7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C-4607-A3CC-FC74FBD584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и федер. Бюджеты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315.2</c:v>
                </c:pt>
                <c:pt idx="1">
                  <c:v>528.1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BC-4607-A3CC-FC74FBD58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883264"/>
        <c:axId val="183884800"/>
      </c:barChart>
      <c:catAx>
        <c:axId val="1838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0">
                <a:latin typeface="PermianSansTypeface" pitchFamily="50" charset="0"/>
              </a:defRPr>
            </a:pPr>
            <a:endParaRPr lang="ru-RU"/>
          </a:p>
        </c:txPr>
        <c:crossAx val="183884800"/>
        <c:crosses val="autoZero"/>
        <c:auto val="1"/>
        <c:lblAlgn val="ctr"/>
        <c:lblOffset val="100"/>
        <c:noMultiLvlLbl val="0"/>
      </c:catAx>
      <c:valAx>
        <c:axId val="18388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88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00912870000046E-2"/>
          <c:y val="0.87896067103655151"/>
          <c:w val="0.86679909982003001"/>
          <c:h val="0.121039328963448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>
              <a:latin typeface="PermianSansTypeface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  <a:cs typeface="Calibri" panose="020F0502020204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2784135325599"/>
          <c:y val="0"/>
          <c:w val="0.89267215864674387"/>
          <c:h val="0.7721304255298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PermianSansTypeface" pitchFamily="50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296.7</c:v>
                </c:pt>
                <c:pt idx="1">
                  <c:v>127.2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3917568"/>
        <c:axId val="183956224"/>
      </c:barChart>
      <c:catAx>
        <c:axId val="18391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183956224"/>
        <c:crosses val="autoZero"/>
        <c:auto val="1"/>
        <c:lblAlgn val="ctr"/>
        <c:lblOffset val="100"/>
        <c:noMultiLvlLbl val="0"/>
      </c:catAx>
      <c:valAx>
        <c:axId val="183956224"/>
        <c:scaling>
          <c:orientation val="minMax"/>
          <c:max val="4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83917568"/>
        <c:crosses val="autoZero"/>
        <c:crossBetween val="between"/>
        <c:majorUnit val="11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9788376688305E-2"/>
          <c:y val="4.2066107094617493E-2"/>
          <c:w val="0.89430065784562929"/>
          <c:h val="0.81322406413310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619.20000000000005</c:v>
                </c:pt>
                <c:pt idx="1">
                  <c:v>831.9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4207232"/>
        <c:axId val="184208768"/>
      </c:barChart>
      <c:catAx>
        <c:axId val="1842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84208768"/>
        <c:crosses val="autoZero"/>
        <c:auto val="1"/>
        <c:lblAlgn val="ctr"/>
        <c:lblOffset val="100"/>
        <c:noMultiLvlLbl val="0"/>
      </c:catAx>
      <c:valAx>
        <c:axId val="184208768"/>
        <c:scaling>
          <c:orientation val="minMax"/>
          <c:max val="1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84207232"/>
        <c:crosses val="autoZero"/>
        <c:crossBetween val="between"/>
        <c:majorUnit val="10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49473233554E-2"/>
          <c:y val="0.12907454727252526"/>
          <c:w val="0.8840125979550022"/>
          <c:h val="0.6945870393485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75.7</c:v>
                </c:pt>
                <c:pt idx="1">
                  <c:v>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5256576"/>
        <c:axId val="185614720"/>
      </c:barChart>
      <c:catAx>
        <c:axId val="1852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85614720"/>
        <c:crosses val="autoZero"/>
        <c:auto val="1"/>
        <c:lblAlgn val="ctr"/>
        <c:lblOffset val="100"/>
        <c:noMultiLvlLbl val="0"/>
      </c:catAx>
      <c:valAx>
        <c:axId val="18561472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85256576"/>
        <c:crosses val="autoZero"/>
        <c:crossBetween val="between"/>
        <c:majorUnit val="2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832373689946"/>
          <c:y val="3.8270398420370035E-2"/>
          <c:w val="0.83248166289850645"/>
          <c:h val="0.72071727098722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 краевого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PermianSansTypeface" pitchFamily="50" charset="0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PermianSansTypeface" pitchFamily="50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114.1</c:v>
                </c:pt>
                <c:pt idx="1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axId val="185345536"/>
        <c:axId val="185347072"/>
      </c:barChart>
      <c:catAx>
        <c:axId val="1853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PermianSansTypeface" pitchFamily="50" charset="0"/>
                <a:ea typeface="Times New Roman"/>
                <a:cs typeface="Times New Roman"/>
              </a:defRPr>
            </a:pPr>
            <a:endParaRPr lang="ru-RU"/>
          </a:p>
        </c:txPr>
        <c:crossAx val="185347072"/>
        <c:crosses val="autoZero"/>
        <c:auto val="1"/>
        <c:lblAlgn val="ctr"/>
        <c:lblOffset val="100"/>
        <c:noMultiLvlLbl val="0"/>
      </c:catAx>
      <c:valAx>
        <c:axId val="18534707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85345536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3981227289052"/>
          <c:y val="6.2287084073707271E-4"/>
          <c:w val="0.72109914418664256"/>
          <c:h val="0.93054695265835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20B6AF"/>
            </a:solidFill>
            <a:ln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3285283251715727"/>
                  <c:y val="3.9725506380843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6-4663-BCDE-5C2BE5484C7B}"/>
                </c:ext>
              </c:extLst>
            </c:dLbl>
            <c:dLbl>
              <c:idx val="1"/>
              <c:layout>
                <c:manualLayout>
                  <c:x val="-0.12138103742475996"/>
                  <c:y val="1.1560546628886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6-4663-BCDE-5C2BE5484C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 факт</c:v>
                </c:pt>
                <c:pt idx="1">
                  <c:v>2025 г. оценка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128718</c:v>
                </c:pt>
                <c:pt idx="1">
                  <c:v>129062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A-448D-8758-3F3041A42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0"/>
        <c:axId val="144600448"/>
        <c:axId val="144614528"/>
      </c:barChart>
      <c:catAx>
        <c:axId val="144600448"/>
        <c:scaling>
          <c:orientation val="maxMin"/>
        </c:scaling>
        <c:delete val="0"/>
        <c:axPos val="l"/>
        <c:numFmt formatCode="dd/mm/yyyy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44614528"/>
        <c:crosses val="autoZero"/>
        <c:auto val="1"/>
        <c:lblAlgn val="ctr"/>
        <c:lblOffset val="100"/>
        <c:noMultiLvlLbl val="0"/>
      </c:catAx>
      <c:valAx>
        <c:axId val="144614528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44600448"/>
        <c:crosses val="autoZero"/>
        <c:crossBetween val="between"/>
        <c:majorUnit val="1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3328303100826E-2"/>
          <c:y val="0.21084208249773898"/>
          <c:w val="0.873724538064375"/>
          <c:h val="0.50140641998610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7.3486142075908291E-4"/>
                  <c:y val="0.194966668085223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C-466E-8983-A9552BE32CBF}"/>
                </c:ext>
              </c:extLst>
            </c:dLbl>
            <c:dLbl>
              <c:idx val="1"/>
              <c:layout>
                <c:manualLayout>
                  <c:x val="5.1440299453135805E-3"/>
                  <c:y val="0.14301369074291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C-466E-8983-A9552BE32CB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165.5</c:v>
                </c:pt>
                <c:pt idx="1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86073088"/>
        <c:axId val="186074624"/>
      </c:barChart>
      <c:catAx>
        <c:axId val="1860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6074624"/>
        <c:crosses val="autoZero"/>
        <c:auto val="1"/>
        <c:lblAlgn val="ctr"/>
        <c:lblOffset val="100"/>
        <c:noMultiLvlLbl val="0"/>
      </c:catAx>
      <c:valAx>
        <c:axId val="186074624"/>
        <c:scaling>
          <c:orientation val="minMax"/>
          <c:max val="19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86073088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12174397080929E-2"/>
          <c:y val="9.7096122461245424E-2"/>
          <c:w val="0.90311899489473835"/>
          <c:h val="0.65492771513243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43071037954145E-3"/>
                  <c:y val="0.137952445017730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89-43F7-AD75-89D7ECF1D20E}"/>
                </c:ext>
              </c:extLst>
            </c:dLbl>
            <c:dLbl>
              <c:idx val="1"/>
              <c:layout>
                <c:manualLayout>
                  <c:x val="2.2045842622772488E-3"/>
                  <c:y val="0.13684193493206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9-43F7-AD75-89D7ECF1D2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2024,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402</c:v>
                </c:pt>
                <c:pt idx="1">
                  <c:v>439.8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0-479D-AA0D-C8C779AF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185794944"/>
        <c:axId val="185796480"/>
      </c:barChart>
      <c:catAx>
        <c:axId val="1857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185796480"/>
        <c:crosses val="autoZero"/>
        <c:auto val="1"/>
        <c:lblAlgn val="ctr"/>
        <c:lblOffset val="100"/>
        <c:noMultiLvlLbl val="0"/>
      </c:catAx>
      <c:valAx>
        <c:axId val="185796480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5794944"/>
        <c:crosses val="autoZero"/>
        <c:crossBetween val="between"/>
        <c:majorUnit val="1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5757041687746362E-2"/>
          <c:y val="0.19486309967731694"/>
          <c:w val="0.93424295831225379"/>
          <c:h val="0.58102483256662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ТУ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Проект бюджета 2025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40.799999999999997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F-42AD-8766-1AF642664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МКУ ТУ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Проект бюджета 2025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85.9</c:v>
                </c:pt>
                <c:pt idx="2">
                  <c:v>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F-42AD-8766-1AF642664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6271232"/>
        <c:axId val="186272768"/>
        <c:axId val="0"/>
      </c:bar3DChart>
      <c:catAx>
        <c:axId val="18627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crossAx val="186272768"/>
        <c:crosses val="autoZero"/>
        <c:auto val="1"/>
        <c:lblAlgn val="ctr"/>
        <c:lblOffset val="100"/>
        <c:noMultiLvlLbl val="0"/>
      </c:catAx>
      <c:valAx>
        <c:axId val="186272768"/>
        <c:scaling>
          <c:orientation val="minMax"/>
          <c:max val="130"/>
        </c:scaling>
        <c:delete val="1"/>
        <c:axPos val="l"/>
        <c:numFmt formatCode="General" sourceLinked="1"/>
        <c:majorTickMark val="none"/>
        <c:minorTickMark val="none"/>
        <c:tickLblPos val="nextTo"/>
        <c:crossAx val="186271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52276377004945"/>
          <c:y val="0.92581489194981481"/>
          <c:w val="0.57082006957904585"/>
          <c:h val="5.91184082446879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068847959128857E-2"/>
          <c:y val="0.2621813004199201"/>
          <c:w val="0.89430065784562929"/>
          <c:h val="0.53334538906380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7536985752731501E-3"/>
                  <c:y val="0.141623868823500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9-400B-A33D-4A72D6757B10}"/>
                </c:ext>
              </c:extLst>
            </c:dLbl>
            <c:dLbl>
              <c:idx val="1"/>
              <c:layout>
                <c:manualLayout>
                  <c:x val="3.505343336215023E-3"/>
                  <c:y val="0.14905375206057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A-4080-86AD-56439116CF9E}"/>
                </c:ext>
              </c:extLst>
            </c:dLbl>
            <c:dLbl>
              <c:idx val="2"/>
              <c:layout>
                <c:manualLayout>
                  <c:x val="1.4697228415182736E-3"/>
                  <c:y val="0.11504404448054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A-4080-86AD-56439116CF9E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202.8</c:v>
                </c:pt>
                <c:pt idx="1">
                  <c:v>180.3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6635776"/>
        <c:axId val="186637312"/>
      </c:barChart>
      <c:catAx>
        <c:axId val="1866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6637312"/>
        <c:crosses val="autoZero"/>
        <c:auto val="1"/>
        <c:lblAlgn val="ctr"/>
        <c:lblOffset val="100"/>
        <c:noMultiLvlLbl val="0"/>
      </c:catAx>
      <c:valAx>
        <c:axId val="186637312"/>
        <c:scaling>
          <c:orientation val="minMax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86635776"/>
        <c:crosses val="autoZero"/>
        <c:crossBetween val="between"/>
        <c:majorUnit val="50"/>
        <c:minorUnit val="22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6242897284038479"/>
          <c:w val="0.83992091270945723"/>
          <c:h val="0.67295663307133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697228415181658E-3"/>
                  <c:y val="0.177894628563856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4.4091685245544977E-3"/>
                  <c:y val="0.16697427171178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479.6</c:v>
                </c:pt>
                <c:pt idx="1">
                  <c:v>244.9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8932096"/>
        <c:axId val="188933632"/>
      </c:barChart>
      <c:catAx>
        <c:axId val="18893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8933632"/>
        <c:crosses val="autoZero"/>
        <c:auto val="1"/>
        <c:lblAlgn val="ctr"/>
        <c:lblOffset val="100"/>
        <c:noMultiLvlLbl val="0"/>
      </c:catAx>
      <c:valAx>
        <c:axId val="18893363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88932096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1905096408611"/>
          <c:y val="0.12810110535835284"/>
          <c:w val="0.83992091270945723"/>
          <c:h val="0.5980097246321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1685245544977E-3"/>
                  <c:y val="0.195952978169432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E5-47F6-A3E6-AC042C523F7F}"/>
                </c:ext>
              </c:extLst>
            </c:dLbl>
            <c:dLbl>
              <c:idx val="1"/>
              <c:layout>
                <c:manualLayout>
                  <c:x val="8.8183370491089954E-3"/>
                  <c:y val="0.195660320150512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E5-47F6-A3E6-AC042C523F7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1092.5999999999999</c:v>
                </c:pt>
                <c:pt idx="1">
                  <c:v>1050.5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4809728"/>
        <c:axId val="186916864"/>
      </c:barChart>
      <c:catAx>
        <c:axId val="1848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6916864"/>
        <c:crosses val="autoZero"/>
        <c:auto val="1"/>
        <c:lblAlgn val="ctr"/>
        <c:lblOffset val="100"/>
        <c:noMultiLvlLbl val="0"/>
      </c:catAx>
      <c:valAx>
        <c:axId val="186916864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84809728"/>
        <c:crosses val="autoZero"/>
        <c:crossBetween val="between"/>
        <c:majorUnit val="50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0705747167785887E-3"/>
          <c:y val="0.2154588884063387"/>
          <c:w val="0.97626672485025923"/>
          <c:h val="0.47169001424084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911EE1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5-4589-B7F4-B88AC4CC475A}"/>
              </c:ext>
            </c:extLst>
          </c:dPt>
          <c:dPt>
            <c:idx val="1"/>
            <c:invertIfNegative val="0"/>
            <c:bubble3D val="0"/>
            <c:spPr>
              <a:solidFill>
                <a:srgbClr val="FFEB00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5-4589-B7F4-B88AC4CC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334.1</c:v>
                </c:pt>
                <c:pt idx="1">
                  <c:v>361.2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5.114525486994325E-3"/>
                  <c:y val="3.320373555396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182.7</c:v>
                </c:pt>
                <c:pt idx="1">
                  <c:v>193.5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03776"/>
        <c:axId val="188205312"/>
        <c:axId val="0"/>
      </c:bar3DChart>
      <c:catAx>
        <c:axId val="1882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205312"/>
        <c:crosses val="autoZero"/>
        <c:auto val="1"/>
        <c:lblAlgn val="ctr"/>
        <c:lblOffset val="100"/>
        <c:noMultiLvlLbl val="0"/>
      </c:catAx>
      <c:valAx>
        <c:axId val="188205312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млн руб.</a:t>
                </a:r>
              </a:p>
            </c:rich>
          </c:tx>
          <c:layout>
            <c:manualLayout>
              <c:xMode val="edge"/>
              <c:yMode val="edge"/>
              <c:x val="0"/>
              <c:y val="0.1443140156144266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88203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453.79899999999998</c:v>
                </c:pt>
                <c:pt idx="1">
                  <c:v>456.76299999999998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1490.54</c:v>
                </c:pt>
                <c:pt idx="1">
                  <c:v>1541.4690000000001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96576"/>
        <c:axId val="188335232"/>
        <c:axId val="0"/>
      </c:bar3DChart>
      <c:catAx>
        <c:axId val="1882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335232"/>
        <c:crosses val="autoZero"/>
        <c:auto val="1"/>
        <c:lblAlgn val="ctr"/>
        <c:lblOffset val="100"/>
        <c:noMultiLvlLbl val="0"/>
      </c:catAx>
      <c:valAx>
        <c:axId val="18833523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ru-RU" sz="1600" dirty="0"/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88296576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626820160478033E-2"/>
          <c:y val="0.16661525989009976"/>
          <c:w val="0.91845212790865305"/>
          <c:h val="0.6199334198915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</c:v>
                </c:pt>
              </c:strCache>
            </c:strRef>
          </c:tx>
          <c:spPr>
            <a:solidFill>
              <a:srgbClr val="FFEB0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Проект бюджета 2025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153.9</c:v>
                </c:pt>
                <c:pt idx="1">
                  <c:v>182.6</c:v>
                </c:pt>
                <c:pt idx="2">
                  <c:v>193.5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8-4639-8FD6-F48781C28C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бюджет 2024 года</c:v>
                </c:pt>
                <c:pt idx="1">
                  <c:v>Уточненный бюджет 2024 года</c:v>
                </c:pt>
                <c:pt idx="2">
                  <c:v>Проект бюджета 2025 года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107.6</c:v>
                </c:pt>
                <c:pt idx="1">
                  <c:v>127.3</c:v>
                </c:pt>
                <c:pt idx="2">
                  <c:v>121.6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8-4639-8FD6-F48781C28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283904"/>
        <c:axId val="188633856"/>
      </c:barChart>
      <c:catAx>
        <c:axId val="18828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633856"/>
        <c:crosses val="autoZero"/>
        <c:auto val="1"/>
        <c:lblAlgn val="ctr"/>
        <c:lblOffset val="100"/>
        <c:noMultiLvlLbl val="0"/>
      </c:catAx>
      <c:valAx>
        <c:axId val="188633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828390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6381995205307767"/>
          <c:y val="1.2033800788869657E-3"/>
          <c:w val="0.71228426409921397"/>
          <c:h val="6.9586913220799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15929679341812"/>
          <c:y val="0.17785646893895479"/>
          <c:w val="0.59971910447975185"/>
          <c:h val="0.6703777094889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5.9786200779951004E-3"/>
                  <c:y val="0.1843541490318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6-47B0-97D1-DA7F93B7AE8F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31.9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9510400"/>
        <c:axId val="189511936"/>
      </c:barChart>
      <c:catAx>
        <c:axId val="18951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189511936"/>
        <c:crosses val="autoZero"/>
        <c:auto val="1"/>
        <c:lblAlgn val="ctr"/>
        <c:lblOffset val="100"/>
        <c:noMultiLvlLbl val="0"/>
      </c:catAx>
      <c:valAx>
        <c:axId val="189511936"/>
        <c:scaling>
          <c:orientation val="minMax"/>
          <c:max val="50"/>
        </c:scaling>
        <c:delete val="0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951040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86134490747524E-2"/>
          <c:y val="4.7470139121160514E-2"/>
          <c:w val="0.90387518695562918"/>
          <c:h val="0.6004646323799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528902112797728E-2"/>
                  <c:y val="-5.9275277774470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D-4644-82CF-06E635470B29}"/>
                </c:ext>
              </c:extLst>
            </c:dLbl>
            <c:dLbl>
              <c:idx val="1"/>
              <c:layout>
                <c:manualLayout>
                  <c:x val="-7.6355937018428563E-2"/>
                  <c:y val="2.8797613273321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D-4644-82CF-06E635470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 (1-е чтение)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7833.6</c:v>
                </c:pt>
                <c:pt idx="1">
                  <c:v>8458.4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739317868559192E-3"/>
                  <c:y val="-7.70783335594510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4C-4A4A-ABAD-6A1CC6325276}"/>
                </c:ext>
              </c:extLst>
            </c:dLbl>
            <c:dLbl>
              <c:idx val="1"/>
              <c:layout>
                <c:manualLayout>
                  <c:x val="1.1643508607290536E-2"/>
                  <c:y val="1.2892063190609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4C-4A4A-ABAD-6A1CC632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 (1-е чтение)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8270.1290000000008</c:v>
                </c:pt>
                <c:pt idx="1">
                  <c:v>8560.2999999999993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53"/>
        <c:axId val="145281408"/>
        <c:axId val="145282944"/>
      </c:barChart>
      <c:catAx>
        <c:axId val="1452814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45282944"/>
        <c:crosses val="autoZero"/>
        <c:auto val="1"/>
        <c:lblAlgn val="ctr"/>
        <c:lblOffset val="30"/>
        <c:noMultiLvlLbl val="0"/>
      </c:catAx>
      <c:valAx>
        <c:axId val="1452829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52814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4004176075544739"/>
          <c:y val="0.8262807820695568"/>
          <c:w val="0.55739487961523804"/>
          <c:h val="0.124641943238957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7613163903008"/>
          <c:y val="0.16374703638800123"/>
          <c:w val="0.73814455924675582"/>
          <c:h val="0.5646548038803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394456830363317E-3"/>
                  <c:y val="0.32117431396511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B-4832-9188-699E8BA499F0}"/>
                </c:ext>
              </c:extLst>
            </c:dLbl>
            <c:dLbl>
              <c:idx val="1"/>
              <c:layout>
                <c:manualLayout>
                  <c:x val="4.4092189858023871E-3"/>
                  <c:y val="0.28719513452221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B-4832-9188-699E8BA499F0}"/>
                </c:ext>
              </c:extLst>
            </c:dLbl>
            <c:dLbl>
              <c:idx val="2"/>
              <c:layout>
                <c:manualLayout>
                  <c:x val="2.9394456830363317E-3"/>
                  <c:y val="0.321423730696589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B-4832-9188-699E8BA499F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3.8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89281792"/>
        <c:axId val="189283328"/>
      </c:barChart>
      <c:catAx>
        <c:axId val="1892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89283328"/>
        <c:crosses val="autoZero"/>
        <c:auto val="1"/>
        <c:lblAlgn val="ctr"/>
        <c:lblOffset val="100"/>
        <c:noMultiLvlLbl val="0"/>
      </c:catAx>
      <c:valAx>
        <c:axId val="189283328"/>
        <c:scaling>
          <c:orientation val="minMax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892817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841706778861"/>
          <c:y val="0.17816730258895258"/>
          <c:w val="0.67101260030045207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085712711232932E-3"/>
                  <c:y val="0.211393674097759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6F-46F6-B808-152A8DF0F880}"/>
                </c:ext>
              </c:extLst>
            </c:dLbl>
            <c:dLbl>
              <c:idx val="1"/>
              <c:layout>
                <c:manualLayout>
                  <c:x val="3.042856355616466E-3"/>
                  <c:y val="0.18967165630598185"/>
                </c:manualLayout>
              </c:layout>
              <c:numFmt formatCode="#,##0.0" sourceLinked="0"/>
              <c:spPr>
                <a:noFill/>
                <a:ln w="2546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+mj-lt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6F-46F6-B808-152A8DF0F880}"/>
                </c:ext>
              </c:extLst>
            </c:dLbl>
            <c:dLbl>
              <c:idx val="2"/>
              <c:layout>
                <c:manualLayout>
                  <c:x val="7.3486142075909373E-3"/>
                  <c:y val="0.444706699255638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6F-46F6-B808-152A8DF0F880}"/>
                </c:ext>
              </c:extLst>
            </c:dLbl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42.6</c:v>
                </c:pt>
                <c:pt idx="1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0961536"/>
        <c:axId val="190963072"/>
      </c:barChart>
      <c:catAx>
        <c:axId val="1909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ru-RU"/>
          </a:p>
        </c:txPr>
        <c:crossAx val="190963072"/>
        <c:crosses val="autoZero"/>
        <c:auto val="1"/>
        <c:lblAlgn val="ctr"/>
        <c:lblOffset val="100"/>
        <c:noMultiLvlLbl val="0"/>
      </c:catAx>
      <c:valAx>
        <c:axId val="190963072"/>
        <c:scaling>
          <c:orientation val="minMax"/>
          <c:max val="6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9096153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80519975130463"/>
          <c:y val="0.15669203421842018"/>
          <c:w val="0.75377279985070655"/>
          <c:h val="0.60698366848127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55.1</c:v>
                </c:pt>
                <c:pt idx="1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61760000"/>
        <c:axId val="161761536"/>
      </c:barChart>
      <c:catAx>
        <c:axId val="16176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61761536"/>
        <c:crosses val="autoZero"/>
        <c:auto val="1"/>
        <c:lblAlgn val="ctr"/>
        <c:lblOffset val="100"/>
        <c:noMultiLvlLbl val="0"/>
      </c:catAx>
      <c:valAx>
        <c:axId val="161761536"/>
        <c:scaling>
          <c:orientation val="minMax"/>
          <c:max val="55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6176000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3461642837676"/>
          <c:y val="0.15472586379291189"/>
          <c:w val="0.79876867314694855"/>
          <c:h val="0.6265592885512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бюджета, млн рублей</c:v>
                </c:pt>
              </c:strCache>
            </c:strRef>
          </c:tx>
          <c:spPr>
            <a:solidFill>
              <a:srgbClr val="E2EBF0">
                <a:lumMod val="75000"/>
              </a:srgbClr>
            </a:solidFill>
          </c:spPr>
          <c:invertIfNegative val="0"/>
          <c:dLbls>
            <c:numFmt formatCode="#,##0.0" sourceLinked="0"/>
            <c:spPr>
              <a:noFill/>
              <a:ln w="25463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127.3</c:v>
                </c:pt>
                <c:pt idx="1">
                  <c:v>141.4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4-47D6-BAC0-5F04B311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90497152"/>
        <c:axId val="190498688"/>
      </c:barChart>
      <c:catAx>
        <c:axId val="19049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latin typeface="PermianSansTypeface" pitchFamily="50" charset="0"/>
              </a:defRPr>
            </a:pPr>
            <a:endParaRPr lang="ru-RU"/>
          </a:p>
        </c:txPr>
        <c:crossAx val="190498688"/>
        <c:crosses val="autoZero"/>
        <c:auto val="1"/>
        <c:lblAlgn val="ctr"/>
        <c:lblOffset val="100"/>
        <c:noMultiLvlLbl val="0"/>
      </c:catAx>
      <c:valAx>
        <c:axId val="190498688"/>
        <c:scaling>
          <c:orientation val="minMax"/>
          <c:max val="150"/>
          <c:min val="0"/>
        </c:scaling>
        <c:delete val="1"/>
        <c:axPos val="l"/>
        <c:majorGridlines>
          <c:spPr>
            <a:ln w="6367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1904971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+mj-lt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52992194275803E-2"/>
          <c:y val="0.14693549434399175"/>
          <c:w val="0.81642188973593444"/>
          <c:h val="0.51809185564243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99FF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392467753975943E-3"/>
                  <c:y val="4.3149955312343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4-42C0-8347-9B59641FAEE7}"/>
                </c:ext>
              </c:extLst>
            </c:dLbl>
            <c:dLbl>
              <c:idx val="1"/>
              <c:layout>
                <c:manualLayout>
                  <c:x val="1.1069343145047428E-2"/>
                  <c:y val="-5.431115127807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4-42C0-8347-9B59641FA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 (1- чтение)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2410.15</c:v>
                </c:pt>
                <c:pt idx="1">
                  <c:v>2539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5-4B1C-8CAE-F1334477C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7030A0"/>
            </a:solidFill>
            <a:ln w="952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05689167413857E-3"/>
                  <c:y val="6.330870438951163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C-4F87-A552-F62C05ADB8EA}"/>
                </c:ext>
              </c:extLst>
            </c:dLbl>
            <c:dLbl>
              <c:idx val="1"/>
              <c:layout>
                <c:manualLayout>
                  <c:x val="4.2509911167911254E-3"/>
                  <c:y val="1.311904980351436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C-4F87-A552-F62C05ADB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уточ. план</c:v>
                </c:pt>
                <c:pt idx="1">
                  <c:v>2025 (1- чтение)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977.40000000000009</c:v>
                </c:pt>
                <c:pt idx="1">
                  <c:v>1123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75-4B1C-8CAE-F1334477C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145604992"/>
        <c:axId val="145606528"/>
      </c:barChart>
      <c:catAx>
        <c:axId val="1456049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45606528"/>
        <c:crosses val="autoZero"/>
        <c:auto val="1"/>
        <c:lblAlgn val="ctr"/>
        <c:lblOffset val="30"/>
        <c:noMultiLvlLbl val="0"/>
      </c:catAx>
      <c:valAx>
        <c:axId val="1456065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560499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542073843938666E-2"/>
          <c:y val="0.76910950984310356"/>
          <c:w val="0.936355766114223"/>
          <c:h val="0.186192066994910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7.0360608607114683E-2"/>
                  <c:y val="4.04411280102587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1"/>
              <c:layout>
                <c:manualLayout>
                  <c:x val="8.3032295858235759E-3"/>
                  <c:y val="-0.1152833301007986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2-43A1-BDF3-5FE77F4344AB}"/>
                </c:ext>
              </c:extLst>
            </c:dLbl>
            <c:dLbl>
              <c:idx val="2"/>
              <c:layout>
                <c:manualLayout>
                  <c:x val="9.9278730481962257E-2"/>
                  <c:y val="2.60022897644141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2943.27</c:v>
                </c:pt>
                <c:pt idx="1">
                  <c:v>391.66</c:v>
                </c:pt>
                <c:pt idx="2">
                  <c:v>4498.6000000000004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5.7837987209975385E-2"/>
          <c:y val="0.61621929922016461"/>
          <c:w val="0.90954405026744678"/>
          <c:h val="0.3319307114024367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0335958535973"/>
          <c:y val="1.7634880277419086E-2"/>
          <c:w val="0.70729021548269888"/>
          <c:h val="0.50449745110288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уточненный бюджет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E676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92-43A1-BDF3-5FE77F4344A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92-43A1-BDF3-5FE77F4344A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92-43A1-BDF3-5FE77F4344AB}"/>
              </c:ext>
            </c:extLst>
          </c:dPt>
          <c:dLbls>
            <c:dLbl>
              <c:idx val="0"/>
              <c:layout>
                <c:manualLayout>
                  <c:x val="-5.3398701470783065E-2"/>
                  <c:y val="3.81019340600573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92-43A1-BDF3-5FE77F4344AB}"/>
                </c:ext>
              </c:extLst>
            </c:dLbl>
            <c:dLbl>
              <c:idx val="2"/>
              <c:layout>
                <c:manualLayout>
                  <c:x val="0.13861468133032992"/>
                  <c:y val="1.7935860233985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2-43A1-BDF3-5FE77F43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3222.8</c:v>
                </c:pt>
                <c:pt idx="1">
                  <c:v>340.9</c:v>
                </c:pt>
                <c:pt idx="2">
                  <c:v>4894.7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92-43A1-BDF3-5FE77F4344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уточненный бюджет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38.101768656010591</c:v>
                </c:pt>
                <c:pt idx="1">
                  <c:v>4.0303130615719285</c:v>
                </c:pt>
                <c:pt idx="2">
                  <c:v>57.867918282417484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9F-4A89-BEF4-C2D20D9F1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D1486D-493D-4E70-AF0A-306240A950C9}">
      <dgm:prSet custT="1"/>
      <dgm:spPr>
        <a:xfrm>
          <a:off x="2703681" y="4410899"/>
          <a:ext cx="3896880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211,7 млн руб. – 2,5 %</a:t>
          </a:r>
        </a:p>
      </dgm:t>
    </dgm:pt>
    <dgm:pt modelId="{B530B06B-BE14-490B-8DFF-C8FE752D414F}" type="parTrans" cxnId="{4BB99813-9C24-4D6C-9589-B1BA588D383B}">
      <dgm:prSet/>
      <dgm:spPr>
        <a:xfrm rot="5202252">
          <a:off x="4541982" y="4338888"/>
          <a:ext cx="144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6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22494A4-CE94-4DAC-80AE-B477881A813A}" type="sibTrans" cxnId="{4BB99813-9C24-4D6C-9589-B1BA588D383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D451992-A30C-4668-B278-AF57D527CC16}">
      <dgm:prSet custT="1"/>
      <dgm:spPr>
        <a:xfrm>
          <a:off x="6215377" y="2178643"/>
          <a:ext cx="2614173" cy="160811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620,6 млн руб. – 7,3 </a:t>
          </a:r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%</a:t>
          </a:r>
        </a:p>
      </dgm:t>
    </dgm:pt>
    <dgm:pt modelId="{57AC670F-8556-4BAD-BE91-D19047302F60}" type="parTrans" cxnId="{07424107-0A64-4958-9D61-32337258076B}">
      <dgm:prSet/>
      <dgm:spPr>
        <a:xfrm rot="65732">
          <a:off x="5944015" y="2955109"/>
          <a:ext cx="271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CAEE4DC4-D181-47B7-BC8B-5A6882B46FF5}" type="sibTrans" cxnId="{07424107-0A64-4958-9D61-32337258076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26A8F3-01A0-4074-AC15-14AF7D25EB55}">
      <dgm:prSet custT="1"/>
      <dgm:spPr>
        <a:xfrm>
          <a:off x="2487667" y="0"/>
          <a:ext cx="4118779" cy="1176061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 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6 118,5 млн руб. – 72,3 %</a:t>
          </a:r>
        </a:p>
      </dgm:t>
    </dgm:pt>
    <dgm:pt modelId="{8EC74154-CED7-4D4E-88F1-7AE000C631E9}" type="parTrans" cxnId="{F89D5CE6-6433-47FF-A3D8-F66C35763ABD}">
      <dgm:prSet/>
      <dgm:spPr>
        <a:xfrm rot="16221082">
          <a:off x="4338139" y="1380118"/>
          <a:ext cx="408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8CA429-25A4-4B25-98BD-7428ED6906A5}">
      <dgm:prSet custT="1"/>
      <dgm:spPr>
        <a:xfrm>
          <a:off x="121775" y="2106638"/>
          <a:ext cx="3085962" cy="1608087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1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1 510,7 млн руб. – 17,9 %</a:t>
          </a:r>
        </a:p>
      </dgm:t>
    </dgm:pt>
    <dgm:pt modelId="{4579B80E-255C-4ECE-87AC-43952E35262C}" type="parTrans" cxnId="{9CF43165-8163-400C-BB62-C7A967EA6D6C}">
      <dgm:prSet/>
      <dgm:spPr>
        <a:xfrm rot="17793">
          <a:off x="3121404" y="2918445"/>
          <a:ext cx="86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3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663F59B-5D5A-45A8-8AE8-E426CA04AE89}" type="sibTrans" cxnId="{9CF43165-8163-400C-BB62-C7A967EA6D6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90FA2E-5A29-43C0-A0A2-283C5240E7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flipH="1">
          <a:off x="3121404" y="1584175"/>
          <a:ext cx="2822635" cy="2682701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00" r="3000" b="4000"/>
          </a:stretch>
        </a:blipFill>
        <a:ln w="19050" cap="flat" cmpd="sng" algn="ctr">
          <a:noFill/>
          <a:prstDash val="solid"/>
          <a:round/>
        </a:ln>
        <a:effectLst>
          <a:softEdge rad="76200"/>
        </a:effectLst>
        <a:scene3d>
          <a:camera prst="orthographicFront"/>
          <a:lightRig rig="flat" dir="t"/>
        </a:scene3d>
        <a:sp3d/>
      </dgm:spPr>
      <dgm:t>
        <a:bodyPr/>
        <a:lstStyle/>
        <a:p>
          <a:pPr rtl="0"/>
          <a:endParaRPr lang="ru-RU" sz="14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7C1FE19-38C9-4A6C-8836-C90CDAA45755}" type="sib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C63031C-8316-46B6-9B81-B41FBE45ADDE}" type="parTrans" cxnId="{65615642-2456-4D9D-99B1-A2BF4B1F179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1E626F-8B59-40F6-999E-9AAE87B81C6E}">
      <dgm:prSet custScaleX="350218" custRadScaleRad="105398" custRadScaleInc="-399259"/>
      <dgm:spPr/>
      <dgm:t>
        <a:bodyPr/>
        <a:lstStyle/>
        <a:p>
          <a:endParaRPr lang="ru-RU" dirty="0">
            <a:latin typeface="+mj-lt"/>
          </a:endParaRPr>
        </a:p>
      </dgm:t>
    </dgm:pt>
    <dgm:pt modelId="{08C91116-AD5B-4DF2-898B-940DCD55E130}" type="par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FE720-598F-443A-9E3A-59BF0A2D915B}" type="sibTrans" cxnId="{41DD91EA-48C0-41B9-BEDB-49FCE71FE4E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4EAAC09-80C4-459A-BBCE-BB72408F2EDA}">
      <dgm:prSet custT="1"/>
      <dgm:spPr/>
      <dgm:t>
        <a:bodyPr/>
        <a:lstStyle/>
        <a:p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0C5EAF4C-EB74-466F-8BD2-03EE06E94025}" type="par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14AF6F-1BE4-4983-8FCA-BBF22777A1B5}" type="sibTrans" cxnId="{57D62432-2490-4398-926B-9C8CED6307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FF8EDC-3A58-446E-A184-6D6382AE1B29}" type="pres">
      <dgm:prSet presAssocID="{7190FA2E-5A29-43C0-A0A2-283C5240E741}" presName="singleCycle" presStyleCnt="0"/>
      <dgm:spPr/>
    </dgm:pt>
    <dgm:pt modelId="{9C0D22E0-7A2B-482F-8053-71E45C45DBB0}" type="pres">
      <dgm:prSet presAssocID="{7190FA2E-5A29-43C0-A0A2-283C5240E741}" presName="singleCenter" presStyleLbl="node1" presStyleIdx="0" presStyleCnt="5" custFlipHor="1" custScaleX="151989" custScaleY="136424" custLinFactNeighborX="-396" custLinFactNeighborY="-26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FB4D8DF-DA6D-46D3-8658-FAA5E59A05E0}" type="pres">
      <dgm:prSet presAssocID="{B530B06B-BE14-490B-8DFF-C8FE752D414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0C4E1B0-BC52-4794-9347-F4B7BCDA5C79}" type="pres">
      <dgm:prSet presAssocID="{67D1486D-493D-4E70-AF0A-306240A950C9}" presName="text0" presStyleLbl="node1" presStyleIdx="1" presStyleCnt="5" custScaleX="331350" custRadScaleRad="82730" custRadScaleInc="39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02931-1314-43AB-9CAC-5AFAC0905739}" type="pres">
      <dgm:prSet presAssocID="{57AC670F-8556-4BAD-BE91-D19047302F60}" presName="Name56" presStyleLbl="parChTrans1D2" presStyleIdx="1" presStyleCnt="4"/>
      <dgm:spPr/>
      <dgm:t>
        <a:bodyPr/>
        <a:lstStyle/>
        <a:p>
          <a:endParaRPr lang="ru-RU"/>
        </a:p>
      </dgm:t>
    </dgm:pt>
    <dgm:pt modelId="{7BB470B0-F698-4D73-90AA-5BB339FA778B}" type="pres">
      <dgm:prSet presAssocID="{ED451992-A30C-4668-B278-AF57D527CC16}" presName="text0" presStyleLbl="node1" presStyleIdx="2" presStyleCnt="5" custScaleX="222282" custScaleY="136737" custRadScaleRad="128159" custRadScaleInc="-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933D6-6D14-427E-9725-B6DD707EC084}" type="pres">
      <dgm:prSet presAssocID="{8EC74154-CED7-4D4E-88F1-7AE000C631E9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741B4FF-7B49-40E8-969A-388F36716E4F}" type="pres">
      <dgm:prSet presAssocID="{EA26A8F3-01A0-4074-AC15-14AF7D25EB55}" presName="text0" presStyleLbl="node1" presStyleIdx="3" presStyleCnt="5" custScaleX="350218" custRadScaleRad="93750" custRadScaleInc="-39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F5BC-BDB3-4C73-84AB-E2C648D217AF}" type="pres">
      <dgm:prSet presAssocID="{4579B80E-255C-4ECE-87AC-43952E35262C}" presName="Name56" presStyleLbl="parChTrans1D2" presStyleIdx="3" presStyleCnt="4"/>
      <dgm:spPr/>
      <dgm:t>
        <a:bodyPr/>
        <a:lstStyle/>
        <a:p>
          <a:endParaRPr lang="ru-RU"/>
        </a:p>
      </dgm:t>
    </dgm:pt>
    <dgm:pt modelId="{B308A190-899F-427B-AA72-EF21A362D575}" type="pres">
      <dgm:prSet presAssocID="{EE8CA429-25A4-4B25-98BD-7428ED6906A5}" presName="text0" presStyleLbl="node1" presStyleIdx="4" presStyleCnt="5" custScaleX="242712" custScaleY="136735" custRadScaleRad="124744" custRadScaleInc="1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E38A9-5DCD-4084-A6AC-35BA47BF61AF}" type="presOf" srcId="{B530B06B-BE14-490B-8DFF-C8FE752D414F}" destId="{FFB4D8DF-DA6D-46D3-8658-FAA5E59A05E0}" srcOrd="0" destOrd="0" presId="urn:microsoft.com/office/officeart/2008/layout/RadialCluster"/>
    <dgm:cxn modelId="{41DD91EA-48C0-41B9-BEDB-49FCE71FE4E4}" srcId="{5E72A612-8B8A-402D-B046-CF51C114C440}" destId="{121E626F-8B59-40F6-999E-9AAE87B81C6E}" srcOrd="2" destOrd="0" parTransId="{08C91116-AD5B-4DF2-898B-940DCD55E130}" sibTransId="{388FE720-598F-443A-9E3A-59BF0A2D915B}"/>
    <dgm:cxn modelId="{57D62432-2490-4398-926B-9C8CED63077B}" srcId="{5E72A612-8B8A-402D-B046-CF51C114C440}" destId="{54EAAC09-80C4-459A-BBCE-BB72408F2EDA}" srcOrd="1" destOrd="0" parTransId="{0C5EAF4C-EB74-466F-8BD2-03EE06E94025}" sibTransId="{EB14AF6F-1BE4-4983-8FCA-BBF22777A1B5}"/>
    <dgm:cxn modelId="{161864FC-4A62-4651-BA0A-8516816B3FF2}" type="presOf" srcId="{57AC670F-8556-4BAD-BE91-D19047302F60}" destId="{83102931-1314-43AB-9CAC-5AFAC0905739}" srcOrd="0" destOrd="0" presId="urn:microsoft.com/office/officeart/2008/layout/RadialCluster"/>
    <dgm:cxn modelId="{31BA1D9C-E6E7-4906-93A0-4B323FC36453}" type="presOf" srcId="{67D1486D-493D-4E70-AF0A-306240A950C9}" destId="{90C4E1B0-BC52-4794-9347-F4B7BCDA5C79}" srcOrd="0" destOrd="0" presId="urn:microsoft.com/office/officeart/2008/layout/RadialCluster"/>
    <dgm:cxn modelId="{9992950E-1E76-4922-8E8A-EB8D14F6DDBB}" type="presOf" srcId="{EA26A8F3-01A0-4074-AC15-14AF7D25EB55}" destId="{9741B4FF-7B49-40E8-969A-388F36716E4F}" srcOrd="0" destOrd="0" presId="urn:microsoft.com/office/officeart/2008/layout/RadialCluster"/>
    <dgm:cxn modelId="{F89D5CE6-6433-47FF-A3D8-F66C35763ABD}" srcId="{7190FA2E-5A29-43C0-A0A2-283C5240E741}" destId="{EA26A8F3-01A0-4074-AC15-14AF7D25EB55}" srcOrd="2" destOrd="0" parTransId="{8EC74154-CED7-4D4E-88F1-7AE000C631E9}" sibTransId="{17EAAF3B-FEA5-47B3-AFD6-1EC6D4C7450F}"/>
    <dgm:cxn modelId="{F0FD45D1-6A02-48D8-BF87-8376A4C9AF9E}" type="presOf" srcId="{5E72A612-8B8A-402D-B046-CF51C114C440}" destId="{C2AB0EC1-33D7-4002-A84A-4B3F2EA4BC5D}" srcOrd="0" destOrd="0" presId="urn:microsoft.com/office/officeart/2008/layout/RadialCluster"/>
    <dgm:cxn modelId="{4BB99813-9C24-4D6C-9589-B1BA588D383B}" srcId="{7190FA2E-5A29-43C0-A0A2-283C5240E741}" destId="{67D1486D-493D-4E70-AF0A-306240A950C9}" srcOrd="0" destOrd="0" parTransId="{B530B06B-BE14-490B-8DFF-C8FE752D414F}" sibTransId="{022494A4-CE94-4DAC-80AE-B477881A813A}"/>
    <dgm:cxn modelId="{E638020E-DF17-4B57-81D9-D796182DFDC0}" type="presOf" srcId="{7190FA2E-5A29-43C0-A0A2-283C5240E741}" destId="{9C0D22E0-7A2B-482F-8053-71E45C45DBB0}" srcOrd="0" destOrd="0" presId="urn:microsoft.com/office/officeart/2008/layout/RadialCluster"/>
    <dgm:cxn modelId="{82426ED0-4D57-4D3C-AC06-8C7D307B45C6}" type="presOf" srcId="{ED451992-A30C-4668-B278-AF57D527CC16}" destId="{7BB470B0-F698-4D73-90AA-5BB339FA778B}" srcOrd="0" destOrd="0" presId="urn:microsoft.com/office/officeart/2008/layout/RadialCluster"/>
    <dgm:cxn modelId="{E1C7381C-1A2B-44BF-80DE-C11C393642E7}" type="presOf" srcId="{8EC74154-CED7-4D4E-88F1-7AE000C631E9}" destId="{25F933D6-6D14-427E-9725-B6DD707EC084}" srcOrd="0" destOrd="0" presId="urn:microsoft.com/office/officeart/2008/layout/RadialCluster"/>
    <dgm:cxn modelId="{3E59A8CF-76DA-4FFC-9D3E-3C91B59F07DF}" type="presOf" srcId="{4579B80E-255C-4ECE-87AC-43952E35262C}" destId="{1244F5BC-BDB3-4C73-84AB-E2C648D217AF}" srcOrd="0" destOrd="0" presId="urn:microsoft.com/office/officeart/2008/layout/RadialCluster"/>
    <dgm:cxn modelId="{9CF43165-8163-400C-BB62-C7A967EA6D6C}" srcId="{7190FA2E-5A29-43C0-A0A2-283C5240E741}" destId="{EE8CA429-25A4-4B25-98BD-7428ED6906A5}" srcOrd="3" destOrd="0" parTransId="{4579B80E-255C-4ECE-87AC-43952E35262C}" sibTransId="{7663F59B-5D5A-45A8-8AE8-E426CA04AE89}"/>
    <dgm:cxn modelId="{65615642-2456-4D9D-99B1-A2BF4B1F1797}" srcId="{5E72A612-8B8A-402D-B046-CF51C114C440}" destId="{7190FA2E-5A29-43C0-A0A2-283C5240E741}" srcOrd="0" destOrd="0" parTransId="{0C63031C-8316-46B6-9B81-B41FBE45ADDE}" sibTransId="{27C1FE19-38C9-4A6C-8836-C90CDAA45755}"/>
    <dgm:cxn modelId="{8A6E09A5-17E5-40B8-9250-6C530A74C14F}" type="presOf" srcId="{EE8CA429-25A4-4B25-98BD-7428ED6906A5}" destId="{B308A190-899F-427B-AA72-EF21A362D575}" srcOrd="0" destOrd="0" presId="urn:microsoft.com/office/officeart/2008/layout/RadialCluster"/>
    <dgm:cxn modelId="{07424107-0A64-4958-9D61-32337258076B}" srcId="{7190FA2E-5A29-43C0-A0A2-283C5240E741}" destId="{ED451992-A30C-4668-B278-AF57D527CC16}" srcOrd="1" destOrd="0" parTransId="{57AC670F-8556-4BAD-BE91-D19047302F60}" sibTransId="{CAEE4DC4-D181-47B7-BC8B-5A6882B46FF5}"/>
    <dgm:cxn modelId="{879881BD-D91B-48BF-80EB-9C0B7A0C4FED}" type="presParOf" srcId="{C2AB0EC1-33D7-4002-A84A-4B3F2EA4BC5D}" destId="{22FF8EDC-3A58-446E-A184-6D6382AE1B29}" srcOrd="0" destOrd="0" presId="urn:microsoft.com/office/officeart/2008/layout/RadialCluster"/>
    <dgm:cxn modelId="{12B2BD6D-FE31-4CCF-9CDB-C349DB9DFCEC}" type="presParOf" srcId="{22FF8EDC-3A58-446E-A184-6D6382AE1B29}" destId="{9C0D22E0-7A2B-482F-8053-71E45C45DBB0}" srcOrd="0" destOrd="0" presId="urn:microsoft.com/office/officeart/2008/layout/RadialCluster"/>
    <dgm:cxn modelId="{EECE6FBD-720C-4482-BA0F-656BB3FA8534}" type="presParOf" srcId="{22FF8EDC-3A58-446E-A184-6D6382AE1B29}" destId="{FFB4D8DF-DA6D-46D3-8658-FAA5E59A05E0}" srcOrd="1" destOrd="0" presId="urn:microsoft.com/office/officeart/2008/layout/RadialCluster"/>
    <dgm:cxn modelId="{61610FC9-96A6-4EBE-854F-61768A425BD3}" type="presParOf" srcId="{22FF8EDC-3A58-446E-A184-6D6382AE1B29}" destId="{90C4E1B0-BC52-4794-9347-F4B7BCDA5C79}" srcOrd="2" destOrd="0" presId="urn:microsoft.com/office/officeart/2008/layout/RadialCluster"/>
    <dgm:cxn modelId="{C5BE9688-FD95-40B0-AE53-9BB451637D90}" type="presParOf" srcId="{22FF8EDC-3A58-446E-A184-6D6382AE1B29}" destId="{83102931-1314-43AB-9CAC-5AFAC0905739}" srcOrd="3" destOrd="0" presId="urn:microsoft.com/office/officeart/2008/layout/RadialCluster"/>
    <dgm:cxn modelId="{E4104018-7448-4EEF-9561-DC3923BCC959}" type="presParOf" srcId="{22FF8EDC-3A58-446E-A184-6D6382AE1B29}" destId="{7BB470B0-F698-4D73-90AA-5BB339FA778B}" srcOrd="4" destOrd="0" presId="urn:microsoft.com/office/officeart/2008/layout/RadialCluster"/>
    <dgm:cxn modelId="{2757CC13-2DF0-467A-BF18-2999A627050D}" type="presParOf" srcId="{22FF8EDC-3A58-446E-A184-6D6382AE1B29}" destId="{25F933D6-6D14-427E-9725-B6DD707EC084}" srcOrd="5" destOrd="0" presId="urn:microsoft.com/office/officeart/2008/layout/RadialCluster"/>
    <dgm:cxn modelId="{6E54CF01-5A6D-49C4-90B5-4D74FEE42FA4}" type="presParOf" srcId="{22FF8EDC-3A58-446E-A184-6D6382AE1B29}" destId="{9741B4FF-7B49-40E8-969A-388F36716E4F}" srcOrd="6" destOrd="0" presId="urn:microsoft.com/office/officeart/2008/layout/RadialCluster"/>
    <dgm:cxn modelId="{6DDC6B84-573F-49DF-A348-81C94EBD072C}" type="presParOf" srcId="{22FF8EDC-3A58-446E-A184-6D6382AE1B29}" destId="{1244F5BC-BDB3-4C73-84AB-E2C648D217AF}" srcOrd="7" destOrd="0" presId="urn:microsoft.com/office/officeart/2008/layout/RadialCluster"/>
    <dgm:cxn modelId="{ADBDC3E4-721E-44AA-8F60-49711FCA0945}" type="presParOf" srcId="{22FF8EDC-3A58-446E-A184-6D6382AE1B29}" destId="{B308A190-899F-427B-AA72-EF21A362D575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2748710" y="0"/>
          <a:ext cx="4730918" cy="1434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Социальное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6 118,5 млн руб</a:t>
          </a:r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692650" y="4692290"/>
          <a:ext cx="3064828" cy="1201309"/>
        </a:xfrm>
        <a:prstGeom prst="roundRect">
          <a:avLst/>
        </a:prstGeom>
        <a:gradFill rotWithShape="0">
          <a:gsLst>
            <a:gs pos="0">
              <a:srgbClr val="A04DA3">
                <a:hueOff val="-13231418"/>
                <a:satOff val="21458"/>
                <a:lumOff val="158"/>
                <a:alphaOff val="0"/>
                <a:tint val="43000"/>
                <a:satMod val="165000"/>
              </a:srgbClr>
            </a:gs>
            <a:gs pos="55000">
              <a:srgbClr val="A04DA3">
                <a:hueOff val="-13231418"/>
                <a:satOff val="21458"/>
                <a:lumOff val="158"/>
                <a:alphaOff val="0"/>
                <a:tint val="83000"/>
                <a:satMod val="155000"/>
              </a:srgbClr>
            </a:gs>
            <a:gs pos="100000">
              <a:srgbClr val="A04DA3">
                <a:hueOff val="-13231418"/>
                <a:satOff val="21458"/>
                <a:lumOff val="15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+mn-cs"/>
            </a:rPr>
            <a:t>Развитие системы образования</a:t>
          </a:r>
        </a:p>
        <a:p>
          <a:r>
            <a:rPr lang="ru-RU" b="1" dirty="0">
              <a:solidFill>
                <a:srgbClr val="006600"/>
              </a:solidFill>
              <a:latin typeface="+mj-lt"/>
              <a:ea typeface="+mn-ea"/>
              <a:cs typeface="Times New Roman" panose="02020603050405020304" pitchFamily="18" charset="0"/>
            </a:rPr>
            <a:t>4 940,0 млн руб. – 80,7%</a:t>
          </a:r>
        </a:p>
      </dgm:t>
    </dgm:pt>
    <dgm:pt modelId="{711196C6-3269-4DBB-8CDC-AA0CA7B970F7}" type="parTrans" cxnId="{373BD211-5336-4D79-812D-24A9DD8B595F}">
      <dgm:prSet/>
      <dgm:spPr>
        <a:xfrm rot="7336048">
          <a:off x="1706266" y="3063228"/>
          <a:ext cx="3853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319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C562762-5AC3-47E7-B431-1E885202A88D}">
      <dgm:prSet custT="1"/>
      <dgm:spPr>
        <a:xfrm>
          <a:off x="4005023" y="3705592"/>
          <a:ext cx="2993134" cy="1201309"/>
        </a:xfrm>
        <a:prstGeom prst="roundRect">
          <a:avLst/>
        </a:prstGeom>
        <a:solidFill>
          <a:srgbClr val="438086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Развитие сферы культуры</a:t>
          </a:r>
        </a:p>
        <a:p>
          <a:r>
            <a:rPr lang="ru-RU" sz="1600" b="1" dirty="0">
              <a:solidFill>
                <a:srgbClr val="438086">
                  <a:lumMod val="50000"/>
                </a:srgbClr>
              </a:solidFill>
              <a:latin typeface="+mj-lt"/>
              <a:ea typeface="+mn-ea"/>
              <a:cs typeface="+mn-cs"/>
            </a:rPr>
            <a:t>831,9 млн руб. – 13,6% </a:t>
          </a:r>
        </a:p>
      </dgm:t>
    </dgm:pt>
    <dgm:pt modelId="{E5CBE5F8-A62D-491F-A086-53EA3756E610}" type="parTrans" cxnId="{186C3BF6-61A3-46C6-9BEE-E57824F7FF95}">
      <dgm:prSet/>
      <dgm:spPr>
        <a:xfrm rot="5030355">
          <a:off x="4171853" y="2569879"/>
          <a:ext cx="2284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620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2095EA84-C769-44BE-9330-1ADDE857C339}" type="sibTrans" cxnId="{186C3BF6-61A3-46C6-9BEE-E57824F7FF9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 custT="1"/>
      <dgm:spPr>
        <a:xfrm>
          <a:off x="4581085" y="1921379"/>
          <a:ext cx="4082181" cy="1246971"/>
        </a:xfrm>
        <a:prstGeom prst="roundRect">
          <a:avLst/>
        </a:prstGeom>
        <a:gradFill rotWithShape="0">
          <a:gsLst>
            <a:gs pos="99500">
              <a:srgbClr val="6B7C78"/>
            </a:gs>
            <a:gs pos="100000">
              <a:srgbClr val="A04DA3"/>
            </a:gs>
            <a:gs pos="98000">
              <a:srgbClr val="A04DA3">
                <a:hueOff val="-9923564"/>
                <a:satOff val="16093"/>
                <a:lumOff val="11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молодежной политики, физической культуры и спорта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127,2 млн руб. – 2,1%</a:t>
          </a:r>
        </a:p>
      </dgm:t>
    </dgm:pt>
    <dgm:pt modelId="{4FEBE94C-2CBB-48FA-94D4-D86293BDEB36}" type="parTrans" cxnId="{2258592E-797E-4AE1-B2BB-FC364590F4EB}">
      <dgm:prSet/>
      <dgm:spPr>
        <a:xfrm rot="3028545">
          <a:off x="5590967" y="1677772"/>
          <a:ext cx="6316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63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0" y="1512175"/>
          <a:ext cx="3556813" cy="1201309"/>
        </a:xfrm>
        <a:prstGeom prst="roundRect">
          <a:avLst/>
        </a:prstGeom>
        <a:gradFill rotWithShape="0">
          <a:gsLst>
            <a:gs pos="0">
              <a:srgbClr val="A04DA3">
                <a:hueOff val="-3307855"/>
                <a:satOff val="5364"/>
                <a:lumOff val="39"/>
                <a:alphaOff val="0"/>
                <a:tint val="43000"/>
                <a:satMod val="165000"/>
              </a:srgbClr>
            </a:gs>
            <a:gs pos="55000">
              <a:srgbClr val="A04DA3">
                <a:hueOff val="-3307855"/>
                <a:satOff val="5364"/>
                <a:lumOff val="39"/>
                <a:alphaOff val="0"/>
                <a:tint val="83000"/>
                <a:satMod val="155000"/>
              </a:srgbClr>
            </a:gs>
            <a:gs pos="100000">
              <a:srgbClr val="A04DA3">
                <a:hueOff val="-3307855"/>
                <a:satOff val="5364"/>
                <a:lumOff val="3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Развитие отдельных направлений социальной сферы</a:t>
          </a:r>
        </a:p>
        <a:p>
          <a:r>
            <a:rPr lang="ru-RU" sz="1600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90,4 млн руб. – 1,5%</a:t>
          </a:r>
        </a:p>
      </dgm:t>
    </dgm:pt>
    <dgm:pt modelId="{26C35E9C-EB79-4EC3-A95A-7C0B3318C919}" type="parTrans" cxnId="{FC73ABAF-53B5-431E-BDF1-AD1CBE839D8F}">
      <dgm:prSet/>
      <dgm:spPr>
        <a:xfrm rot="9437678">
          <a:off x="3206108" y="1473171"/>
          <a:ext cx="202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10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D20C155-C254-45D8-894E-D136B959DD83}">
      <dgm:prSet custScaleX="291859" custScaleY="159940" custRadScaleRad="114289" custRadScaleInc="-3894"/>
      <dgm:spPr>
        <a:gradFill rotWithShape="0">
          <a:gsLst>
            <a:gs pos="99500">
              <a:srgbClr val="6B7C78"/>
            </a:gs>
            <a:gs pos="100000">
              <a:schemeClr val="accent3"/>
            </a:gs>
            <a:gs pos="98000">
              <a:schemeClr val="accent3">
                <a:hueOff val="-9923564"/>
                <a:satOff val="16093"/>
                <a:lumOff val="118"/>
                <a:alphaOff val="0"/>
                <a:shade val="85000"/>
              </a:schemeClr>
            </a:gs>
          </a:gsLst>
        </a:gradFill>
      </dgm:spPr>
      <dgm:t>
        <a:bodyPr/>
        <a:lstStyle/>
        <a:p>
          <a:endParaRPr lang="ru-RU">
            <a:latin typeface="+mj-lt"/>
          </a:endParaRPr>
        </a:p>
      </dgm:t>
    </dgm:pt>
    <dgm:pt modelId="{D0712915-B0AB-489E-BEB8-520263B087C6}" type="sib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36B0D9-2A17-496B-8031-F3529BF70A5A}" type="parTrans" cxnId="{68435EE8-5560-44FF-8EEE-EFE334AD58D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B39DA5F-756D-429F-BAA3-FE3D1B725D73}">
      <dgm:prSet/>
      <dgm:spPr>
        <a:xfrm>
          <a:off x="0" y="3096337"/>
          <a:ext cx="3551250" cy="1201309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Обеспечение безопасности населения и территории</a:t>
          </a:r>
        </a:p>
        <a:p>
          <a:r>
            <a:rPr lang="ru-RU" b="1" dirty="0">
              <a:solidFill>
                <a:schemeClr val="tx1"/>
              </a:solidFill>
              <a:latin typeface="+mj-lt"/>
              <a:ea typeface="+mn-ea"/>
              <a:cs typeface="+mn-cs"/>
            </a:rPr>
            <a:t>129,0 млн руб. – 2,1%</a:t>
          </a:r>
        </a:p>
      </dgm:t>
    </dgm:pt>
    <dgm:pt modelId="{E1FA13D5-9BE3-4FF2-A6DB-7CD3A5F02BC8}" type="parTrans" cxnId="{3B3D498A-4C33-4663-9A60-2A8E5FB58DB9}">
      <dgm:prSet/>
      <dgm:spPr>
        <a:xfrm rot="8294917">
          <a:off x="2131613" y="2265251"/>
          <a:ext cx="2496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128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BA442CC5-DA38-474E-BE56-E61EDF6A2635}" type="sibTrans" cxnId="{3B3D498A-4C33-4663-9A60-2A8E5FB58DB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6" custScaleX="263855" custScaleY="79987" custLinFactNeighborX="-2888" custLinFactNeighborY="-5394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0" presStyleCnt="5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1" presStyleCnt="6" custScaleX="287722" custScaleY="112292" custRadScaleRad="134112" custRadScaleInc="-20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1" presStyleCnt="5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2" presStyleCnt="6" custScaleX="269069" custScaleY="103801" custRadScaleRad="126252" custRadScaleInc="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815EC-CAA4-4507-9C9C-5543149824E5}" type="pres">
      <dgm:prSet presAssocID="{E5CBE5F8-A62D-491F-A086-53EA3756E610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7171378-8741-4EE4-A3D5-2875CA800DF9}" type="pres">
      <dgm:prSet presAssocID="{3C562762-5AC3-47E7-B431-1E885202A88D}" presName="text0" presStyleLbl="node1" presStyleIdx="3" presStyleCnt="6" custScaleX="249156" custRadScaleRad="84913" custRadScaleInc="-9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6" custScaleX="255124" custRadScaleRad="81301" custRadScaleInc="-10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99CF-5176-4341-80E0-2C7B737DD61B}" type="pres">
      <dgm:prSet presAssocID="{E1FA13D5-9BE3-4FF2-A6DB-7CD3A5F02BC8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C1EFF82-156B-4F64-9108-F2DB37B86FFF}" type="pres">
      <dgm:prSet presAssocID="{3B39DA5F-756D-429F-BAA3-FE3D1B725D73}" presName="text0" presStyleLbl="node1" presStyleIdx="5" presStyleCnt="6" custScaleX="295615" custRadScaleRad="88515" custRadScaleInc="-9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211BC-6338-4C5B-90A9-E8459AB02D2A}" type="presOf" srcId="{26C35E9C-EB79-4EC3-A95A-7C0B3318C919}" destId="{2C419525-2432-4C75-A3DB-03B3A6DB18CB}" srcOrd="0" destOrd="0" presId="urn:microsoft.com/office/officeart/2008/layout/RadialCluster"/>
    <dgm:cxn modelId="{86B35411-09F4-4480-AA51-AD0F00CB3AC1}" type="presOf" srcId="{711196C6-3269-4DBB-8CDC-AA0CA7B970F7}" destId="{0FEE470A-C3B7-42AF-9B4A-75F4F41EC0B9}" srcOrd="0" destOrd="0" presId="urn:microsoft.com/office/officeart/2008/layout/RadialCluster"/>
    <dgm:cxn modelId="{3D878AF0-74FA-4A40-BBB3-C1981BD62CE8}" type="presOf" srcId="{3C562762-5AC3-47E7-B431-1E885202A88D}" destId="{77171378-8741-4EE4-A3D5-2875CA800DF9}" srcOrd="0" destOrd="0" presId="urn:microsoft.com/office/officeart/2008/layout/RadialCluster"/>
    <dgm:cxn modelId="{F4EC3361-5CB6-482B-A5F3-4A61C25F67FC}" type="presOf" srcId="{3B39DA5F-756D-429F-BAA3-FE3D1B725D73}" destId="{EC1EFF82-156B-4F64-9108-F2DB37B86FFF}" srcOrd="0" destOrd="0" presId="urn:microsoft.com/office/officeart/2008/layout/RadialCluster"/>
    <dgm:cxn modelId="{3B3D498A-4C33-4663-9A60-2A8E5FB58DB9}" srcId="{EA26A8F3-01A0-4074-AC15-14AF7D25EB55}" destId="{3B39DA5F-756D-429F-BAA3-FE3D1B725D73}" srcOrd="4" destOrd="0" parTransId="{E1FA13D5-9BE3-4FF2-A6DB-7CD3A5F02BC8}" sibTransId="{BA442CC5-DA38-474E-BE56-E61EDF6A2635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2205FC86-A77B-4D81-883F-B9FC8390E33D}" type="presOf" srcId="{74D0DF41-587C-41D9-B594-62EDFE19F72E}" destId="{44AC298E-F55B-4A05-9DF0-941A7046CAAD}" srcOrd="0" destOrd="0" presId="urn:microsoft.com/office/officeart/2008/layout/RadialCluster"/>
    <dgm:cxn modelId="{186C3BF6-61A3-46C6-9BEE-E57824F7FF95}" srcId="{EA26A8F3-01A0-4074-AC15-14AF7D25EB55}" destId="{3C562762-5AC3-47E7-B431-1E885202A88D}" srcOrd="2" destOrd="0" parTransId="{E5CBE5F8-A62D-491F-A086-53EA3756E610}" sibTransId="{2095EA84-C769-44BE-9330-1ADDE857C339}"/>
    <dgm:cxn modelId="{0F3CF309-84F3-4773-9E17-D24B1D3A6991}" type="presOf" srcId="{EA26A8F3-01A0-4074-AC15-14AF7D25EB55}" destId="{2A201E2E-8BC9-4CD8-9385-ED6EAB347D95}" srcOrd="0" destOrd="0" presId="urn:microsoft.com/office/officeart/2008/layout/RadialCluster"/>
    <dgm:cxn modelId="{BA5A0E1D-A8E9-45D2-90AE-C82608640342}" type="presOf" srcId="{5E72A612-8B8A-402D-B046-CF51C114C440}" destId="{C2AB0EC1-33D7-4002-A84A-4B3F2EA4BC5D}" srcOrd="0" destOrd="0" presId="urn:microsoft.com/office/officeart/2008/layout/RadialCluster"/>
    <dgm:cxn modelId="{2258592E-797E-4AE1-B2BB-FC364590F4EB}" srcId="{EA26A8F3-01A0-4074-AC15-14AF7D25EB55}" destId="{C275130D-CA08-4847-8774-5B287EB1EDD1}" srcOrd="1" destOrd="0" parTransId="{4FEBE94C-2CBB-48FA-94D4-D86293BDEB36}" sibTransId="{ACB0DCCD-A2D9-448C-94FD-430A099F017F}"/>
    <dgm:cxn modelId="{EAFB9C37-C725-421F-8BA9-69AF44992F56}" type="presOf" srcId="{4FEBE94C-2CBB-48FA-94D4-D86293BDEB36}" destId="{9EC3C421-C879-401D-B0DC-FF66B9825935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68435EE8-5560-44FF-8EEE-EFE334AD58DF}" srcId="{5E72A612-8B8A-402D-B046-CF51C114C440}" destId="{6D20C155-C254-45D8-894E-D136B959DD83}" srcOrd="1" destOrd="0" parTransId="{A036B0D9-2A17-496B-8031-F3529BF70A5A}" sibTransId="{D0712915-B0AB-489E-BEB8-520263B087C6}"/>
    <dgm:cxn modelId="{FC73ABAF-53B5-431E-BDF1-AD1CBE839D8F}" srcId="{EA26A8F3-01A0-4074-AC15-14AF7D25EB55}" destId="{74D0DF41-587C-41D9-B594-62EDFE19F72E}" srcOrd="0" destOrd="0" parTransId="{26C35E9C-EB79-4EC3-A95A-7C0B3318C919}" sibTransId="{F0C26552-3332-45AF-9F30-0A47AE17F779}"/>
    <dgm:cxn modelId="{E2830D3C-EA92-46B2-83A9-E918C248C8DF}" type="presOf" srcId="{E5CBE5F8-A62D-491F-A086-53EA3756E610}" destId="{93B815EC-CAA4-4507-9C9C-5543149824E5}" srcOrd="0" destOrd="0" presId="urn:microsoft.com/office/officeart/2008/layout/RadialCluster"/>
    <dgm:cxn modelId="{EE272691-476C-4E69-90A0-371B56B9C169}" type="presOf" srcId="{C275130D-CA08-4847-8774-5B287EB1EDD1}" destId="{39CF5A3F-731D-4CA8-A172-2EE92B59CD22}" srcOrd="0" destOrd="0" presId="urn:microsoft.com/office/officeart/2008/layout/RadialCluster"/>
    <dgm:cxn modelId="{162BE59F-0408-4F83-BBB0-9CE88AB6F4CD}" type="presOf" srcId="{E1FA13D5-9BE3-4FF2-A6DB-7CD3A5F02BC8}" destId="{2DD399CF-5176-4341-80E0-2C7B737DD61B}" srcOrd="0" destOrd="0" presId="urn:microsoft.com/office/officeart/2008/layout/RadialCluster"/>
    <dgm:cxn modelId="{615EE859-E7F5-4B22-A688-BB44ADB79C19}" type="presOf" srcId="{F1D62364-8FCA-49DD-B897-847CEBED0F4B}" destId="{077F13BE-22C0-4D8B-85A0-71F03A892FE9}" srcOrd="0" destOrd="0" presId="urn:microsoft.com/office/officeart/2008/layout/RadialCluster"/>
    <dgm:cxn modelId="{7922205A-27E3-455D-9085-E4E9579BD7B6}" type="presParOf" srcId="{C2AB0EC1-33D7-4002-A84A-4B3F2EA4BC5D}" destId="{9D48971B-0F4E-40DE-868F-168DD3C88EBE}" srcOrd="0" destOrd="0" presId="urn:microsoft.com/office/officeart/2008/layout/RadialCluster"/>
    <dgm:cxn modelId="{C5FB3875-D0C6-4B2D-A0AA-8DBEC6E78AB1}" type="presParOf" srcId="{9D48971B-0F4E-40DE-868F-168DD3C88EBE}" destId="{2A201E2E-8BC9-4CD8-9385-ED6EAB347D95}" srcOrd="0" destOrd="0" presId="urn:microsoft.com/office/officeart/2008/layout/RadialCluster"/>
    <dgm:cxn modelId="{50A9125E-7847-4046-A703-2DB14EF3EA53}" type="presParOf" srcId="{9D48971B-0F4E-40DE-868F-168DD3C88EBE}" destId="{2C419525-2432-4C75-A3DB-03B3A6DB18CB}" srcOrd="1" destOrd="0" presId="urn:microsoft.com/office/officeart/2008/layout/RadialCluster"/>
    <dgm:cxn modelId="{CDE630C3-A407-4B13-B17D-2B0E586C49C1}" type="presParOf" srcId="{9D48971B-0F4E-40DE-868F-168DD3C88EBE}" destId="{44AC298E-F55B-4A05-9DF0-941A7046CAAD}" srcOrd="2" destOrd="0" presId="urn:microsoft.com/office/officeart/2008/layout/RadialCluster"/>
    <dgm:cxn modelId="{63503692-95EA-4A83-89CB-0D759B14EEE8}" type="presParOf" srcId="{9D48971B-0F4E-40DE-868F-168DD3C88EBE}" destId="{9EC3C421-C879-401D-B0DC-FF66B9825935}" srcOrd="3" destOrd="0" presId="urn:microsoft.com/office/officeart/2008/layout/RadialCluster"/>
    <dgm:cxn modelId="{BB0CCDC6-1D82-4BE9-91BE-F2BE82868F05}" type="presParOf" srcId="{9D48971B-0F4E-40DE-868F-168DD3C88EBE}" destId="{39CF5A3F-731D-4CA8-A172-2EE92B59CD22}" srcOrd="4" destOrd="0" presId="urn:microsoft.com/office/officeart/2008/layout/RadialCluster"/>
    <dgm:cxn modelId="{04441E8C-C2C4-4B60-B6E2-DA208496058F}" type="presParOf" srcId="{9D48971B-0F4E-40DE-868F-168DD3C88EBE}" destId="{93B815EC-CAA4-4507-9C9C-5543149824E5}" srcOrd="5" destOrd="0" presId="urn:microsoft.com/office/officeart/2008/layout/RadialCluster"/>
    <dgm:cxn modelId="{D51F1424-D924-473D-ADB5-C96D14F4A8D7}" type="presParOf" srcId="{9D48971B-0F4E-40DE-868F-168DD3C88EBE}" destId="{77171378-8741-4EE4-A3D5-2875CA800DF9}" srcOrd="6" destOrd="0" presId="urn:microsoft.com/office/officeart/2008/layout/RadialCluster"/>
    <dgm:cxn modelId="{00E0C625-6555-403B-81A6-F00C5E34411D}" type="presParOf" srcId="{9D48971B-0F4E-40DE-868F-168DD3C88EBE}" destId="{0FEE470A-C3B7-42AF-9B4A-75F4F41EC0B9}" srcOrd="7" destOrd="0" presId="urn:microsoft.com/office/officeart/2008/layout/RadialCluster"/>
    <dgm:cxn modelId="{10A960B0-9C7E-4666-99CF-517EF4E62149}" type="presParOf" srcId="{9D48971B-0F4E-40DE-868F-168DD3C88EBE}" destId="{077F13BE-22C0-4D8B-85A0-71F03A892FE9}" srcOrd="8" destOrd="0" presId="urn:microsoft.com/office/officeart/2008/layout/RadialCluster"/>
    <dgm:cxn modelId="{0B0AD10F-7C6F-48CB-AB17-AA85C5D7C662}" type="presParOf" srcId="{9D48971B-0F4E-40DE-868F-168DD3C88EBE}" destId="{2DD399CF-5176-4341-80E0-2C7B737DD61B}" srcOrd="9" destOrd="0" presId="urn:microsoft.com/office/officeart/2008/layout/RadialCluster"/>
    <dgm:cxn modelId="{CF5216A8-8D9D-4EBB-8938-D8D4054AFB2C}" type="presParOf" srcId="{9D48971B-0F4E-40DE-868F-168DD3C88EBE}" destId="{EC1EFF82-156B-4F64-9108-F2DB37B86FFF}" srcOrd="10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757238" y="0"/>
          <a:ext cx="3672910" cy="1404024"/>
        </a:xfrm>
        <a:prstGeom prst="roundRect">
          <a:avLst/>
        </a:prstGeom>
        <a:gradFill rotWithShape="0">
          <a:gsLst>
            <a:gs pos="100000">
              <a:srgbClr val="438086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Муниципальное управление</a:t>
          </a:r>
        </a:p>
        <a:p>
          <a:r>
            <a:rPr lang="ru-RU" sz="24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620,6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4149031" y="3978857"/>
          <a:ext cx="4586358" cy="1637524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муниципальными финансами и муниципальным долгом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180,8 млн руб. – 29,1%</a:t>
          </a:r>
        </a:p>
      </dgm:t>
    </dgm:pt>
    <dgm:pt modelId="{711196C6-3269-4DBB-8CDC-AA0CA7B970F7}" type="parTrans" cxnId="{373BD211-5336-4D79-812D-24A9DD8B595F}">
      <dgm:prSet/>
      <dgm:spPr>
        <a:xfrm rot="5527094">
          <a:off x="5231814" y="2691440"/>
          <a:ext cx="2576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5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88585" y="2466689"/>
          <a:ext cx="3936572" cy="1665397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Совершенствование муниципального управления</a:t>
          </a:r>
        </a:p>
        <a:p>
          <a:r>
            <a:rPr lang="ru-RU" b="1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439,8 млн руб. – 70,9%</a:t>
          </a:r>
        </a:p>
      </dgm:t>
    </dgm:pt>
    <dgm:pt modelId="{933857ED-7CC1-42EF-91C1-91ADADBCEA2E}" type="parTrans" cxnId="{470B7A37-0AA4-4FDB-90DA-6D93D64B60EE}">
      <dgm:prSet/>
      <dgm:spPr>
        <a:xfrm rot="8979283">
          <a:off x="3435194" y="1935357"/>
          <a:ext cx="21034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341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3" custScaleX="290974" custScaleY="79987" custLinFactNeighborX="964" custLinFactNeighborY="-483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3" custScaleX="334725" custScaleY="141608" custRadScaleRad="112997" custRadScaleInc="-109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2" presStyleCnt="3" custScaleX="389976" custScaleY="139238" custRadScaleRad="101382" custRadScaleInc="-8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3E721-F1F1-491F-9AF1-7D0CCB89217A}" type="presOf" srcId="{BEB3D69A-3E55-4E5A-9071-E8A2C685F980}" destId="{AFEE1A46-1D36-4397-A044-9E5E3A6A02F5}" srcOrd="0" destOrd="0" presId="urn:microsoft.com/office/officeart/2008/layout/RadialCluster"/>
    <dgm:cxn modelId="{8F79A2CE-6924-422D-93B0-680F4A8F62F9}" type="presOf" srcId="{933857ED-7CC1-42EF-91C1-91ADADBCEA2E}" destId="{38B30900-81A2-4DE1-8694-6C18238AE2E0}" srcOrd="0" destOrd="0" presId="urn:microsoft.com/office/officeart/2008/layout/RadialCluster"/>
    <dgm:cxn modelId="{373BD211-5336-4D79-812D-24A9DD8B595F}" srcId="{EA26A8F3-01A0-4074-AC15-14AF7D25EB55}" destId="{F1D62364-8FCA-49DD-B897-847CEBED0F4B}" srcOrd="1" destOrd="0" parTransId="{711196C6-3269-4DBB-8CDC-AA0CA7B970F7}" sibTransId="{46975BFE-CF43-4355-BBBF-C6687A457152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0974C2AE-8BC4-413E-B5B2-F449EAD6B68C}" type="presOf" srcId="{5E72A612-8B8A-402D-B046-CF51C114C440}" destId="{C2AB0EC1-33D7-4002-A84A-4B3F2EA4BC5D}" srcOrd="0" destOrd="0" presId="urn:microsoft.com/office/officeart/2008/layout/RadialCluster"/>
    <dgm:cxn modelId="{06F2DB52-748C-415D-B0B1-014EB57EDFC4}" type="presOf" srcId="{F1D62364-8FCA-49DD-B897-847CEBED0F4B}" destId="{077F13BE-22C0-4D8B-85A0-71F03A892FE9}" srcOrd="0" destOrd="0" presId="urn:microsoft.com/office/officeart/2008/layout/RadialCluster"/>
    <dgm:cxn modelId="{93E90BDC-6432-4A78-9D9A-EEAB8D162A1F}" type="presOf" srcId="{711196C6-3269-4DBB-8CDC-AA0CA7B970F7}" destId="{0FEE470A-C3B7-42AF-9B4A-75F4F41EC0B9}" srcOrd="0" destOrd="0" presId="urn:microsoft.com/office/officeart/2008/layout/RadialCluster"/>
    <dgm:cxn modelId="{D3145BE4-4673-42DD-B343-45091B6A1A85}" type="presOf" srcId="{EA26A8F3-01A0-4074-AC15-14AF7D25EB55}" destId="{2A201E2E-8BC9-4CD8-9385-ED6EAB347D95}" srcOrd="0" destOrd="0" presId="urn:microsoft.com/office/officeart/2008/layout/RadialCluster"/>
    <dgm:cxn modelId="{44997473-B6B0-4689-BC17-CD35BBF8CDF6}" type="presParOf" srcId="{C2AB0EC1-33D7-4002-A84A-4B3F2EA4BC5D}" destId="{9D48971B-0F4E-40DE-868F-168DD3C88EBE}" srcOrd="0" destOrd="0" presId="urn:microsoft.com/office/officeart/2008/layout/RadialCluster"/>
    <dgm:cxn modelId="{E6C2F466-CA8C-475A-9F69-0F982ED00E4F}" type="presParOf" srcId="{9D48971B-0F4E-40DE-868F-168DD3C88EBE}" destId="{2A201E2E-8BC9-4CD8-9385-ED6EAB347D95}" srcOrd="0" destOrd="0" presId="urn:microsoft.com/office/officeart/2008/layout/RadialCluster"/>
    <dgm:cxn modelId="{C975854D-C355-4A79-86E8-395A6EC290BD}" type="presParOf" srcId="{9D48971B-0F4E-40DE-868F-168DD3C88EBE}" destId="{38B30900-81A2-4DE1-8694-6C18238AE2E0}" srcOrd="1" destOrd="0" presId="urn:microsoft.com/office/officeart/2008/layout/RadialCluster"/>
    <dgm:cxn modelId="{8B612C4B-90B2-43B4-BB18-BBB6E3417C65}" type="presParOf" srcId="{9D48971B-0F4E-40DE-868F-168DD3C88EBE}" destId="{AFEE1A46-1D36-4397-A044-9E5E3A6A02F5}" srcOrd="2" destOrd="0" presId="urn:microsoft.com/office/officeart/2008/layout/RadialCluster"/>
    <dgm:cxn modelId="{02196FEB-1473-492A-B821-6CB86160CE85}" type="presParOf" srcId="{9D48971B-0F4E-40DE-868F-168DD3C88EBE}" destId="{0FEE470A-C3B7-42AF-9B4A-75F4F41EC0B9}" srcOrd="3" destOrd="0" presId="urn:microsoft.com/office/officeart/2008/layout/RadialCluster"/>
    <dgm:cxn modelId="{1BD87CEA-BC89-4306-BE4B-E7CEBC302DA8}" type="presParOf" srcId="{9D48971B-0F4E-40DE-868F-168DD3C88EBE}" destId="{077F13BE-22C0-4D8B-85A0-71F03A892FE9}" srcOrd="4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570968" y="0"/>
          <a:ext cx="3672910" cy="1404024"/>
        </a:xfrm>
        <a:prstGeom prst="roundRect">
          <a:avLst/>
        </a:prstGeom>
        <a:gradFill rotWithShape="0">
          <a:gsLst>
            <a:gs pos="100000">
              <a:srgbClr val="C4652D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инфраструктуры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1 510,7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75130D-CA08-4847-8774-5B287EB1EDD1}">
      <dgm:prSet/>
      <dgm:spPr>
        <a:xfrm>
          <a:off x="4969234" y="405923"/>
          <a:ext cx="3860316" cy="947388"/>
        </a:xfrm>
        <a:prstGeom prst="roundRect">
          <a:avLst/>
        </a:prstGeom>
        <a:solidFill>
          <a:srgbClr val="A04DA3">
            <a:lumMod val="60000"/>
            <a:lumOff val="4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Охрана окружающей среды</a:t>
          </a:r>
        </a:p>
        <a:p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35,0 млн руб. – 2,3%</a:t>
          </a:r>
          <a:r>
            <a:rPr lang="ru-RU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</a:t>
          </a:r>
        </a:p>
      </dgm:t>
    </dgm:pt>
    <dgm:pt modelId="{4FEBE94C-2CBB-48FA-94D4-D86293BDEB36}" type="parTrans" cxnId="{2258592E-797E-4AE1-B2BB-FC364590F4EB}">
      <dgm:prSet/>
      <dgm:spPr>
        <a:xfrm rot="135852">
          <a:off x="4243595" y="788962"/>
          <a:ext cx="725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921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ACB0DCCD-A2D9-448C-94FD-430A099F017F}" type="sibTrans" cxnId="{2258592E-797E-4AE1-B2BB-FC364590F4E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 custT="1"/>
      <dgm:spPr>
        <a:xfrm>
          <a:off x="1959922" y="4078389"/>
          <a:ext cx="4456215" cy="1019339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дорожного хозяйства и благоустройство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1 050,5 млн руб. -69,5%</a:t>
          </a:r>
        </a:p>
      </dgm:t>
    </dgm:pt>
    <dgm:pt modelId="{26C35E9C-EB79-4EC3-A95A-7C0B3318C919}" type="parTrans" cxnId="{FC73ABAF-53B5-431E-BDF1-AD1CBE839D8F}">
      <dgm:prSet/>
      <dgm:spPr>
        <a:xfrm rot="3922951">
          <a:off x="1870921" y="2741207"/>
          <a:ext cx="2941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74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 custT="1"/>
      <dgm:spPr>
        <a:xfrm>
          <a:off x="4055763" y="1875780"/>
          <a:ext cx="4773787" cy="1128184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Развитие коммунального хозяйства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244,9 млн руб. – 16,2%</a:t>
          </a:r>
        </a:p>
      </dgm:t>
    </dgm:pt>
    <dgm:pt modelId="{933857ED-7CC1-42EF-91C1-91ADADBCEA2E}" type="parTrans" cxnId="{470B7A37-0AA4-4FDB-90DA-6D93D64B60EE}">
      <dgm:prSet/>
      <dgm:spPr>
        <a:xfrm rot="1398011">
          <a:off x="3988830" y="1639902"/>
          <a:ext cx="1192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66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C5EF38-DF7A-4298-A88D-8E1A8D66672B}">
      <dgm:prSet custT="1"/>
      <dgm:spPr>
        <a:xfrm>
          <a:off x="-143906" y="2763800"/>
          <a:ext cx="4430541" cy="1128195"/>
        </a:xfrm>
        <a:prstGeom prst="roundRect">
          <a:avLst/>
        </a:prstGeom>
        <a:solidFill>
          <a:srgbClr val="A04DA3">
            <a:lumMod val="40000"/>
            <a:lumOff val="60000"/>
          </a:srgb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Улучшение жилищных условий граждан </a:t>
          </a:r>
        </a:p>
        <a:p>
          <a:r>
            <a:rPr lang="ru-RU" sz="1900" dirty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rPr>
            <a:t>180,3 млн руб. – 12,0%</a:t>
          </a:r>
        </a:p>
      </dgm:t>
    </dgm:pt>
    <dgm:pt modelId="{4A4EBC78-FFFE-4910-B543-323D9AFE8282}" type="parTrans" cxnId="{CCF5634C-A57D-4195-8340-3CFCA3011DA9}">
      <dgm:prSet/>
      <dgm:spPr>
        <a:xfrm rot="5837582">
          <a:off x="1545135" y="2083912"/>
          <a:ext cx="137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6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3A3C16FD-529E-406D-AF85-CDFEBCEC8E74}" type="sibTrans" cxnId="{CCF5634C-A57D-4195-8340-3CFCA3011D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69612" custScaleY="79987" custLinFactNeighborX="-42810" custLinFactNeighborY="-500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405913" custScaleY="95929" custRadScaleRad="95622" custRadScaleInc="16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378910" custScaleY="147546" custRadScaleRad="111211" custRadScaleInc="9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3C421-C879-401D-B0DC-FF66B9825935}" type="pres">
      <dgm:prSet presAssocID="{4FEBE94C-2CBB-48FA-94D4-D86293BDEB36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9CF5A3F-731D-4CA8-A172-2EE92B59CD22}" type="pres">
      <dgm:prSet presAssocID="{C275130D-CA08-4847-8774-5B287EB1EDD1}" presName="text0" presStyleLbl="node1" presStyleIdx="3" presStyleCnt="5" custScaleX="328241" custScaleY="80556" custRadScaleRad="149358" custRadScaleInc="-28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D4EDA-0E30-43BE-8509-199507D9455C}" type="pres">
      <dgm:prSet presAssocID="{4A4EBC78-FFFE-4910-B543-323D9AFE828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6BC5BC1-A4A4-48B9-9BD0-8D1415F2DB5E}" type="pres">
      <dgm:prSet presAssocID="{83C5EF38-DF7A-4298-A88D-8E1A8D66672B}" presName="text0" presStyleLbl="node1" presStyleIdx="4" presStyleCnt="5" custScaleX="376727" custScaleY="146688" custRadScaleRad="114387" custRadScaleInc="-17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0DA60-C57B-448A-973C-C52484D52879}" type="presOf" srcId="{4FEBE94C-2CBB-48FA-94D4-D86293BDEB36}" destId="{9EC3C421-C879-401D-B0DC-FF66B9825935}" srcOrd="0" destOrd="0" presId="urn:microsoft.com/office/officeart/2008/layout/RadialCluster"/>
    <dgm:cxn modelId="{854B659F-09F5-4645-88E4-89F7203756D9}" type="presOf" srcId="{4A4EBC78-FFFE-4910-B543-323D9AFE8282}" destId="{8CCD4EDA-0E30-43BE-8509-199507D9455C}" srcOrd="0" destOrd="0" presId="urn:microsoft.com/office/officeart/2008/layout/RadialCluster"/>
    <dgm:cxn modelId="{CCF5634C-A57D-4195-8340-3CFCA3011DA9}" srcId="{EA26A8F3-01A0-4074-AC15-14AF7D25EB55}" destId="{83C5EF38-DF7A-4298-A88D-8E1A8D66672B}" srcOrd="3" destOrd="0" parTransId="{4A4EBC78-FFFE-4910-B543-323D9AFE8282}" sibTransId="{3A3C16FD-529E-406D-AF85-CDFEBCEC8E74}"/>
    <dgm:cxn modelId="{86BC28FC-9521-4ACA-9E65-747AF51302A8}" type="presOf" srcId="{74D0DF41-587C-41D9-B594-62EDFE19F72E}" destId="{44AC298E-F55B-4A05-9DF0-941A7046CAAD}" srcOrd="0" destOrd="0" presId="urn:microsoft.com/office/officeart/2008/layout/RadialCluster"/>
    <dgm:cxn modelId="{4F9042D1-66C4-46DB-81CC-4B317F1E930F}" type="presOf" srcId="{EA26A8F3-01A0-4074-AC15-14AF7D25EB55}" destId="{2A201E2E-8BC9-4CD8-9385-ED6EAB347D95}" srcOrd="0" destOrd="0" presId="urn:microsoft.com/office/officeart/2008/layout/RadialCluster"/>
    <dgm:cxn modelId="{1B762A15-2968-45CC-9883-FAB118A5224A}" type="presOf" srcId="{83C5EF38-DF7A-4298-A88D-8E1A8D66672B}" destId="{C6BC5BC1-A4A4-48B9-9BD0-8D1415F2DB5E}" srcOrd="0" destOrd="0" presId="urn:microsoft.com/office/officeart/2008/layout/RadialCluster"/>
    <dgm:cxn modelId="{AC3B51C2-EFC5-4010-A26B-976730F4B7F6}" type="presOf" srcId="{26C35E9C-EB79-4EC3-A95A-7C0B3318C919}" destId="{2C419525-2432-4C75-A3DB-03B3A6DB18CB}" srcOrd="0" destOrd="0" presId="urn:microsoft.com/office/officeart/2008/layout/RadialCluster"/>
    <dgm:cxn modelId="{229679E0-7C0A-4B49-902C-A9188387DF9B}" type="presOf" srcId="{5E72A612-8B8A-402D-B046-CF51C114C440}" destId="{C2AB0EC1-33D7-4002-A84A-4B3F2EA4BC5D}" srcOrd="0" destOrd="0" presId="urn:microsoft.com/office/officeart/2008/layout/RadialCluster"/>
    <dgm:cxn modelId="{0F9608FB-AD41-4F71-95F0-0B772A05ADBF}" type="presOf" srcId="{BEB3D69A-3E55-4E5A-9071-E8A2C685F980}" destId="{AFEE1A46-1D36-4397-A044-9E5E3A6A02F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2258592E-797E-4AE1-B2BB-FC364590F4EB}" srcId="{EA26A8F3-01A0-4074-AC15-14AF7D25EB55}" destId="{C275130D-CA08-4847-8774-5B287EB1EDD1}" srcOrd="2" destOrd="0" parTransId="{4FEBE94C-2CBB-48FA-94D4-D86293BDEB36}" sibTransId="{ACB0DCCD-A2D9-448C-94FD-430A099F017F}"/>
    <dgm:cxn modelId="{8E0294CC-732D-4788-9DEB-2AE8A6E86C3D}" type="presOf" srcId="{933857ED-7CC1-42EF-91C1-91ADADBCEA2E}" destId="{38B30900-81A2-4DE1-8694-6C18238AE2E0}" srcOrd="0" destOrd="0" presId="urn:microsoft.com/office/officeart/2008/layout/RadialCluster"/>
    <dgm:cxn modelId="{C3193F4D-FD51-4626-A802-8160813183DB}" type="presOf" srcId="{C275130D-CA08-4847-8774-5B287EB1EDD1}" destId="{39CF5A3F-731D-4CA8-A172-2EE92B59CD22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221EB84E-26C1-4B69-8572-F99D9ED667FB}" type="presParOf" srcId="{C2AB0EC1-33D7-4002-A84A-4B3F2EA4BC5D}" destId="{9D48971B-0F4E-40DE-868F-168DD3C88EBE}" srcOrd="0" destOrd="0" presId="urn:microsoft.com/office/officeart/2008/layout/RadialCluster"/>
    <dgm:cxn modelId="{6047FD25-6B0C-485E-A940-67EE03EF9511}" type="presParOf" srcId="{9D48971B-0F4E-40DE-868F-168DD3C88EBE}" destId="{2A201E2E-8BC9-4CD8-9385-ED6EAB347D95}" srcOrd="0" destOrd="0" presId="urn:microsoft.com/office/officeart/2008/layout/RadialCluster"/>
    <dgm:cxn modelId="{99E38B34-2ABA-41AA-949E-4F5B9D732752}" type="presParOf" srcId="{9D48971B-0F4E-40DE-868F-168DD3C88EBE}" destId="{38B30900-81A2-4DE1-8694-6C18238AE2E0}" srcOrd="1" destOrd="0" presId="urn:microsoft.com/office/officeart/2008/layout/RadialCluster"/>
    <dgm:cxn modelId="{FD095B27-9114-4B16-AD60-98D777D66702}" type="presParOf" srcId="{9D48971B-0F4E-40DE-868F-168DD3C88EBE}" destId="{AFEE1A46-1D36-4397-A044-9E5E3A6A02F5}" srcOrd="2" destOrd="0" presId="urn:microsoft.com/office/officeart/2008/layout/RadialCluster"/>
    <dgm:cxn modelId="{FB6B33E0-AF36-4585-BF86-9DE44F295FAE}" type="presParOf" srcId="{9D48971B-0F4E-40DE-868F-168DD3C88EBE}" destId="{2C419525-2432-4C75-A3DB-03B3A6DB18CB}" srcOrd="3" destOrd="0" presId="urn:microsoft.com/office/officeart/2008/layout/RadialCluster"/>
    <dgm:cxn modelId="{FD3F5F67-0159-403B-8711-2C4FD027823D}" type="presParOf" srcId="{9D48971B-0F4E-40DE-868F-168DD3C88EBE}" destId="{44AC298E-F55B-4A05-9DF0-941A7046CAAD}" srcOrd="4" destOrd="0" presId="urn:microsoft.com/office/officeart/2008/layout/RadialCluster"/>
    <dgm:cxn modelId="{D83F41A3-EEA6-4D8B-9193-2E2FDA7D3314}" type="presParOf" srcId="{9D48971B-0F4E-40DE-868F-168DD3C88EBE}" destId="{9EC3C421-C879-401D-B0DC-FF66B9825935}" srcOrd="5" destOrd="0" presId="urn:microsoft.com/office/officeart/2008/layout/RadialCluster"/>
    <dgm:cxn modelId="{E9746ED2-842E-43EB-A096-3FB36A031352}" type="presParOf" srcId="{9D48971B-0F4E-40DE-868F-168DD3C88EBE}" destId="{39CF5A3F-731D-4CA8-A172-2EE92B59CD22}" srcOrd="6" destOrd="0" presId="urn:microsoft.com/office/officeart/2008/layout/RadialCluster"/>
    <dgm:cxn modelId="{ABCAB0C9-9091-4C89-BC49-80D9B98D11EC}" type="presParOf" srcId="{9D48971B-0F4E-40DE-868F-168DD3C88EBE}" destId="{8CCD4EDA-0E30-43BE-8509-199507D9455C}" srcOrd="7" destOrd="0" presId="urn:microsoft.com/office/officeart/2008/layout/RadialCluster"/>
    <dgm:cxn modelId="{F36CF16C-6FAC-48CE-9D58-6226ECA323F3}" type="presParOf" srcId="{9D48971B-0F4E-40DE-868F-168DD3C88EBE}" destId="{C6BC5BC1-A4A4-48B9-9BD0-8D1415F2DB5E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2A612-8B8A-402D-B046-CF51C114C440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26A8F3-01A0-4074-AC15-14AF7D25EB55}">
      <dgm:prSet custT="1"/>
      <dgm:spPr>
        <a:xfrm>
          <a:off x="4581077" y="13471"/>
          <a:ext cx="3672910" cy="1404024"/>
        </a:xfrm>
        <a:prstGeom prst="roundRect">
          <a:avLst/>
        </a:prstGeom>
        <a:gradFill rotWithShape="0">
          <a:gsLst>
            <a:gs pos="100000">
              <a:srgbClr val="53548A">
                <a:lumMod val="60000"/>
                <a:lumOff val="40000"/>
              </a:srgbClr>
            </a:gs>
            <a:gs pos="100000">
              <a:srgbClr val="A04DA3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Экономическое развитие</a:t>
          </a:r>
        </a:p>
        <a:p>
          <a:r>
            <a:rPr lang="ru-RU" sz="2800" b="1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211,7 млн руб.</a:t>
          </a:r>
        </a:p>
      </dgm:t>
    </dgm:pt>
    <dgm:pt modelId="{17EAAF3B-FEA5-47B3-AFD6-1EC6D4C7450F}" type="sib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74154-CED7-4D4E-88F1-7AE000C631E9}" type="parTrans" cxnId="{F89D5CE6-6433-47FF-A3D8-F66C35763AB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1D62364-8FCA-49DD-B897-847CEBED0F4B}">
      <dgm:prSet/>
      <dgm:spPr>
        <a:xfrm>
          <a:off x="5829135" y="2394685"/>
          <a:ext cx="3000415" cy="1176061"/>
        </a:xfrm>
        <a:prstGeom prst="roundRect">
          <a:avLst/>
        </a:prstGeom>
        <a:gradFill rotWithShape="0">
          <a:gsLst>
            <a:gs pos="0">
              <a:srgbClr val="A04DA3">
                <a:hueOff val="-16539272"/>
                <a:satOff val="26822"/>
                <a:lumOff val="197"/>
                <a:alphaOff val="0"/>
                <a:tint val="43000"/>
                <a:satMod val="165000"/>
              </a:srgbClr>
            </a:gs>
            <a:gs pos="55000">
              <a:srgbClr val="A04DA3">
                <a:hueOff val="-16539272"/>
                <a:satOff val="26822"/>
                <a:lumOff val="197"/>
                <a:alphaOff val="0"/>
                <a:tint val="83000"/>
                <a:satMod val="155000"/>
              </a:srgbClr>
            </a:gs>
            <a:gs pos="100000">
              <a:srgbClr val="A04DA3">
                <a:hueOff val="-16539272"/>
                <a:satOff val="26822"/>
                <a:lumOff val="197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Градостроительная политика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45,9 млн руб. – 21,7%</a:t>
          </a:r>
        </a:p>
      </dgm:t>
    </dgm:pt>
    <dgm:pt modelId="{711196C6-3269-4DBB-8CDC-AA0CA7B970F7}" type="parTrans" cxnId="{373BD211-5336-4D79-812D-24A9DD8B595F}">
      <dgm:prSet/>
      <dgm:spPr>
        <a:xfrm rot="4085492">
          <a:off x="6369730" y="1906090"/>
          <a:ext cx="1053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254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46975BFE-CF43-4355-BBBF-C6687A457152}" type="sibTrans" cxnId="{373BD211-5336-4D79-812D-24A9DD8B595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D0DF41-587C-41D9-B594-62EDFE19F72E}">
      <dgm:prSet/>
      <dgm:spPr>
        <a:xfrm>
          <a:off x="3870897" y="4266876"/>
          <a:ext cx="4872623" cy="1176061"/>
        </a:xfrm>
        <a:prstGeom prst="roundRect">
          <a:avLst/>
        </a:prstGeom>
        <a:gradFill rotWithShape="0">
          <a:gsLst>
            <a:gs pos="0">
              <a:srgbClr val="A04DA3">
                <a:hueOff val="-8269636"/>
                <a:satOff val="13411"/>
                <a:lumOff val="98"/>
                <a:alphaOff val="0"/>
                <a:tint val="43000"/>
                <a:satMod val="165000"/>
              </a:srgbClr>
            </a:gs>
            <a:gs pos="55000">
              <a:srgbClr val="A04DA3">
                <a:hueOff val="-8269636"/>
                <a:satOff val="13411"/>
                <a:lumOff val="98"/>
                <a:alphaOff val="0"/>
                <a:tint val="83000"/>
                <a:satMod val="155000"/>
              </a:srgbClr>
            </a:gs>
            <a:gs pos="100000">
              <a:srgbClr val="A04DA3">
                <a:hueOff val="-8269636"/>
                <a:satOff val="13411"/>
                <a:lumOff val="9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Управление земельными ресурсами и имуществом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141,4 млн руб. – 66,8%</a:t>
          </a:r>
        </a:p>
      </dgm:t>
    </dgm:pt>
    <dgm:pt modelId="{26C35E9C-EB79-4EC3-A95A-7C0B3318C919}" type="parTrans" cxnId="{FC73ABAF-53B5-431E-BDF1-AD1CBE839D8F}">
      <dgm:prSet/>
      <dgm:spPr>
        <a:xfrm rot="5491600">
          <a:off x="4935655" y="2842185"/>
          <a:ext cx="2850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39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F0C26552-3332-45AF-9F30-0A47AE17F779}" type="sibTrans" cxnId="{FC73ABAF-53B5-431E-BDF1-AD1CBE839D8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EB3D69A-3E55-4E5A-9071-E8A2C685F980}">
      <dgm:prSet/>
      <dgm:spPr>
        <a:xfrm>
          <a:off x="116584" y="1962625"/>
          <a:ext cx="3360478" cy="1176061"/>
        </a:xfrm>
        <a:prstGeom prst="roundRect">
          <a:avLst/>
        </a:prstGeom>
        <a:gradFill rotWithShape="0">
          <a:gsLst>
            <a:gs pos="0">
              <a:srgbClr val="A04DA3">
                <a:hueOff val="-4134818"/>
                <a:satOff val="6705"/>
                <a:lumOff val="49"/>
                <a:alphaOff val="0"/>
                <a:tint val="43000"/>
                <a:satMod val="165000"/>
              </a:srgbClr>
            </a:gs>
            <a:gs pos="55000">
              <a:srgbClr val="A04DA3">
                <a:hueOff val="-4134818"/>
                <a:satOff val="6705"/>
                <a:lumOff val="49"/>
                <a:alphaOff val="0"/>
                <a:tint val="83000"/>
                <a:satMod val="155000"/>
              </a:srgbClr>
            </a:gs>
            <a:gs pos="100000">
              <a:srgbClr val="A04DA3">
                <a:hueOff val="-4134818"/>
                <a:satOff val="6705"/>
                <a:lumOff val="49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Сельское хозяйство и комплексное развитие сельских территорий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21,6 млн руб. – 10,2% </a:t>
          </a:r>
        </a:p>
      </dgm:t>
    </dgm:pt>
    <dgm:pt modelId="{933857ED-7CC1-42EF-91C1-91ADADBCEA2E}" type="parTrans" cxnId="{470B7A37-0AA4-4FDB-90DA-6D93D64B60EE}">
      <dgm:prSet/>
      <dgm:spPr>
        <a:xfrm rot="9500332">
          <a:off x="3225257" y="1690060"/>
          <a:ext cx="1476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6852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7737FE8A-7E17-4218-8C24-274397ABFCD8}" type="sibTrans" cxnId="{470B7A37-0AA4-4FDB-90DA-6D93D64B60E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6C086D8-900E-4459-B560-98FE04041581}">
      <dgm:prSet/>
      <dgm:spPr>
        <a:xfrm>
          <a:off x="908679" y="3618808"/>
          <a:ext cx="2852843" cy="1127996"/>
        </a:xfrm>
        <a:prstGeom prst="roundRect">
          <a:avLst/>
        </a:prstGeom>
        <a:gradFill rotWithShape="0">
          <a:gsLst>
            <a:gs pos="0">
              <a:srgbClr val="A04DA3">
                <a:hueOff val="-12404454"/>
                <a:satOff val="20116"/>
                <a:lumOff val="148"/>
                <a:alphaOff val="0"/>
                <a:tint val="43000"/>
                <a:satMod val="165000"/>
              </a:srgbClr>
            </a:gs>
            <a:gs pos="55000">
              <a:srgbClr val="A04DA3">
                <a:hueOff val="-12404454"/>
                <a:satOff val="20116"/>
                <a:lumOff val="148"/>
                <a:alphaOff val="0"/>
                <a:tint val="83000"/>
                <a:satMod val="155000"/>
              </a:srgbClr>
            </a:gs>
            <a:gs pos="100000">
              <a:srgbClr val="A04DA3">
                <a:hueOff val="-12404454"/>
                <a:satOff val="20116"/>
                <a:lumOff val="148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Экономическое развитие </a:t>
          </a:r>
        </a:p>
        <a:p>
          <a:r>
            <a:rPr lang="ru-RU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2,8 млн руб. – 1,3%</a:t>
          </a:r>
        </a:p>
      </dgm:t>
    </dgm:pt>
    <dgm:pt modelId="{1F3EB45E-26E4-419B-BEAF-0772D5A89A98}" type="parTrans" cxnId="{AB02E426-BC5C-412F-B930-80980E316200}">
      <dgm:prSet/>
      <dgm:spPr>
        <a:xfrm rot="8379469">
          <a:off x="2594821" y="2518152"/>
          <a:ext cx="3400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0493" y="0"/>
              </a:lnTo>
            </a:path>
          </a:pathLst>
        </a:custGeom>
        <a:noFill/>
        <a:ln w="19050" cap="flat" cmpd="sng" algn="ctr">
          <a:solidFill>
            <a:srgbClr val="C4652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latin typeface="+mj-lt"/>
          </a:endParaRPr>
        </a:p>
      </dgm:t>
    </dgm:pt>
    <dgm:pt modelId="{03232911-36BB-464E-BAA6-9F4CDBE4769A}" type="sibTrans" cxnId="{AB02E426-BC5C-412F-B930-80980E31620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2AB0EC1-33D7-4002-A84A-4B3F2EA4BC5D}" type="pres">
      <dgm:prSet presAssocID="{5E72A612-8B8A-402D-B046-CF51C114C4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48971B-0F4E-40DE-868F-168DD3C88EBE}" type="pres">
      <dgm:prSet presAssocID="{EA26A8F3-01A0-4074-AC15-14AF7D25EB55}" presName="singleCycle" presStyleCnt="0"/>
      <dgm:spPr/>
    </dgm:pt>
    <dgm:pt modelId="{2A201E2E-8BC9-4CD8-9385-ED6EAB347D95}" type="pres">
      <dgm:prSet presAssocID="{EA26A8F3-01A0-4074-AC15-14AF7D25EB55}" presName="singleCenter" presStyleLbl="node1" presStyleIdx="0" presStyleCnt="5" custScaleX="209245" custScaleY="79987" custLinFactNeighborX="52863" custLinFactNeighborY="-4754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B30900-81A2-4DE1-8694-6C18238AE2E0}" type="pres">
      <dgm:prSet presAssocID="{933857ED-7CC1-42EF-91C1-91ADADBCEA2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AFEE1A46-1D36-4397-A044-9E5E3A6A02F5}" type="pres">
      <dgm:prSet presAssocID="{BEB3D69A-3E55-4E5A-9071-E8A2C685F980}" presName="text0" presStyleLbl="node1" presStyleIdx="1" presStyleCnt="5" custScaleX="285740" custRadScaleRad="93472" custRadScaleInc="-17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9525-2432-4C75-A3DB-03B3A6DB18CB}" type="pres">
      <dgm:prSet presAssocID="{26C35E9C-EB79-4EC3-A95A-7C0B3318C919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4AC298E-F55B-4A05-9DF0-941A7046CAAD}" type="pres">
      <dgm:prSet presAssocID="{74D0DF41-587C-41D9-B594-62EDFE19F72E}" presName="text0" presStyleLbl="node1" presStyleIdx="2" presStyleCnt="5" custScaleX="414317" custRadScaleRad="130128" custRadScaleInc="8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D9B1-E50E-4B82-850B-48A101CD8916}" type="pres">
      <dgm:prSet presAssocID="{1F3EB45E-26E4-419B-BEAF-0772D5A89A98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0CB75F0-D03C-4484-B66E-029EE3B27A65}" type="pres">
      <dgm:prSet presAssocID="{26C086D8-900E-4459-B560-98FE04041581}" presName="text0" presStyleLbl="node1" presStyleIdx="3" presStyleCnt="5" custScaleX="242576" custScaleY="95913" custRadScaleRad="87149" custRadScaleInc="11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E470A-C3B7-42AF-9B4A-75F4F41EC0B9}" type="pres">
      <dgm:prSet presAssocID="{711196C6-3269-4DBB-8CDC-AA0CA7B970F7}" presName="Name56" presStyleLbl="parChTrans1D2" presStyleIdx="3" presStyleCnt="4"/>
      <dgm:spPr/>
      <dgm:t>
        <a:bodyPr/>
        <a:lstStyle/>
        <a:p>
          <a:endParaRPr lang="ru-RU"/>
        </a:p>
      </dgm:t>
    </dgm:pt>
    <dgm:pt modelId="{077F13BE-22C0-4D8B-85A0-71F03A892FE9}" type="pres">
      <dgm:prSet presAssocID="{F1D62364-8FCA-49DD-B897-847CEBED0F4B}" presName="text0" presStyleLbl="node1" presStyleIdx="4" presStyleCnt="5" custScaleX="255124" custRadScaleRad="196109" custRadScaleInc="-39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2E426-BC5C-412F-B930-80980E316200}" srcId="{EA26A8F3-01A0-4074-AC15-14AF7D25EB55}" destId="{26C086D8-900E-4459-B560-98FE04041581}" srcOrd="2" destOrd="0" parTransId="{1F3EB45E-26E4-419B-BEAF-0772D5A89A98}" sibTransId="{03232911-36BB-464E-BAA6-9F4CDBE4769A}"/>
    <dgm:cxn modelId="{D58B5F55-74D0-4173-9A2A-DC9712D0F9D9}" type="presOf" srcId="{1F3EB45E-26E4-419B-BEAF-0772D5A89A98}" destId="{6C67D9B1-E50E-4B82-850B-48A101CD8916}" srcOrd="0" destOrd="0" presId="urn:microsoft.com/office/officeart/2008/layout/RadialCluster"/>
    <dgm:cxn modelId="{832BE787-AE72-4A30-9C5F-8EB9D9A12216}" type="presOf" srcId="{933857ED-7CC1-42EF-91C1-91ADADBCEA2E}" destId="{38B30900-81A2-4DE1-8694-6C18238AE2E0}" srcOrd="0" destOrd="0" presId="urn:microsoft.com/office/officeart/2008/layout/RadialCluster"/>
    <dgm:cxn modelId="{3341D761-B76F-4001-B19B-8A106C7FF3BF}" type="presOf" srcId="{74D0DF41-587C-41D9-B594-62EDFE19F72E}" destId="{44AC298E-F55B-4A05-9DF0-941A7046CAAD}" srcOrd="0" destOrd="0" presId="urn:microsoft.com/office/officeart/2008/layout/RadialCluster"/>
    <dgm:cxn modelId="{F781B99A-7987-40B6-B465-38378155CAAD}" type="presOf" srcId="{26C35E9C-EB79-4EC3-A95A-7C0B3318C919}" destId="{2C419525-2432-4C75-A3DB-03B3A6DB18CB}" srcOrd="0" destOrd="0" presId="urn:microsoft.com/office/officeart/2008/layout/RadialCluster"/>
    <dgm:cxn modelId="{373BD211-5336-4D79-812D-24A9DD8B595F}" srcId="{EA26A8F3-01A0-4074-AC15-14AF7D25EB55}" destId="{F1D62364-8FCA-49DD-B897-847CEBED0F4B}" srcOrd="3" destOrd="0" parTransId="{711196C6-3269-4DBB-8CDC-AA0CA7B970F7}" sibTransId="{46975BFE-CF43-4355-BBBF-C6687A457152}"/>
    <dgm:cxn modelId="{2DE2890C-C398-49A1-AAE7-1C5A67A8909E}" type="presOf" srcId="{26C086D8-900E-4459-B560-98FE04041581}" destId="{F0CB75F0-D03C-4484-B66E-029EE3B27A65}" srcOrd="0" destOrd="0" presId="urn:microsoft.com/office/officeart/2008/layout/RadialCluster"/>
    <dgm:cxn modelId="{F89D5CE6-6433-47FF-A3D8-F66C35763ABD}" srcId="{5E72A612-8B8A-402D-B046-CF51C114C440}" destId="{EA26A8F3-01A0-4074-AC15-14AF7D25EB55}" srcOrd="0" destOrd="0" parTransId="{8EC74154-CED7-4D4E-88F1-7AE000C631E9}" sibTransId="{17EAAF3B-FEA5-47B3-AFD6-1EC6D4C7450F}"/>
    <dgm:cxn modelId="{470B7A37-0AA4-4FDB-90DA-6D93D64B60EE}" srcId="{EA26A8F3-01A0-4074-AC15-14AF7D25EB55}" destId="{BEB3D69A-3E55-4E5A-9071-E8A2C685F980}" srcOrd="0" destOrd="0" parTransId="{933857ED-7CC1-42EF-91C1-91ADADBCEA2E}" sibTransId="{7737FE8A-7E17-4218-8C24-274397ABFCD8}"/>
    <dgm:cxn modelId="{171B730D-B247-4464-968B-4868635F709A}" type="presOf" srcId="{BEB3D69A-3E55-4E5A-9071-E8A2C685F980}" destId="{AFEE1A46-1D36-4397-A044-9E5E3A6A02F5}" srcOrd="0" destOrd="0" presId="urn:microsoft.com/office/officeart/2008/layout/RadialCluster"/>
    <dgm:cxn modelId="{98DB3FB3-C769-4516-86D3-A497B6366FC9}" type="presOf" srcId="{5E72A612-8B8A-402D-B046-CF51C114C440}" destId="{C2AB0EC1-33D7-4002-A84A-4B3F2EA4BC5D}" srcOrd="0" destOrd="0" presId="urn:microsoft.com/office/officeart/2008/layout/RadialCluster"/>
    <dgm:cxn modelId="{C072997E-6285-4E01-BAE5-CBDB9654663B}" type="presOf" srcId="{711196C6-3269-4DBB-8CDC-AA0CA7B970F7}" destId="{0FEE470A-C3B7-42AF-9B4A-75F4F41EC0B9}" srcOrd="0" destOrd="0" presId="urn:microsoft.com/office/officeart/2008/layout/RadialCluster"/>
    <dgm:cxn modelId="{C156C1FC-8655-48CD-8FAF-D4BE177AE417}" type="presOf" srcId="{F1D62364-8FCA-49DD-B897-847CEBED0F4B}" destId="{077F13BE-22C0-4D8B-85A0-71F03A892FE9}" srcOrd="0" destOrd="0" presId="urn:microsoft.com/office/officeart/2008/layout/RadialCluster"/>
    <dgm:cxn modelId="{41A3D599-6C4D-485C-9477-0FAF1ECE0349}" type="presOf" srcId="{EA26A8F3-01A0-4074-AC15-14AF7D25EB55}" destId="{2A201E2E-8BC9-4CD8-9385-ED6EAB347D95}" srcOrd="0" destOrd="0" presId="urn:microsoft.com/office/officeart/2008/layout/RadialCluster"/>
    <dgm:cxn modelId="{FC73ABAF-53B5-431E-BDF1-AD1CBE839D8F}" srcId="{EA26A8F3-01A0-4074-AC15-14AF7D25EB55}" destId="{74D0DF41-587C-41D9-B594-62EDFE19F72E}" srcOrd="1" destOrd="0" parTransId="{26C35E9C-EB79-4EC3-A95A-7C0B3318C919}" sibTransId="{F0C26552-3332-45AF-9F30-0A47AE17F779}"/>
    <dgm:cxn modelId="{2D279846-1471-4E2D-82DF-2B1F4486C61E}" type="presParOf" srcId="{C2AB0EC1-33D7-4002-A84A-4B3F2EA4BC5D}" destId="{9D48971B-0F4E-40DE-868F-168DD3C88EBE}" srcOrd="0" destOrd="0" presId="urn:microsoft.com/office/officeart/2008/layout/RadialCluster"/>
    <dgm:cxn modelId="{6F2EA32B-6FD7-478D-9FEA-EEB4D70A906B}" type="presParOf" srcId="{9D48971B-0F4E-40DE-868F-168DD3C88EBE}" destId="{2A201E2E-8BC9-4CD8-9385-ED6EAB347D95}" srcOrd="0" destOrd="0" presId="urn:microsoft.com/office/officeart/2008/layout/RadialCluster"/>
    <dgm:cxn modelId="{E60983C3-EAE8-4667-B45A-41F94F439287}" type="presParOf" srcId="{9D48971B-0F4E-40DE-868F-168DD3C88EBE}" destId="{38B30900-81A2-4DE1-8694-6C18238AE2E0}" srcOrd="1" destOrd="0" presId="urn:microsoft.com/office/officeart/2008/layout/RadialCluster"/>
    <dgm:cxn modelId="{AC542FB5-7995-4899-8CCC-64014D5F940B}" type="presParOf" srcId="{9D48971B-0F4E-40DE-868F-168DD3C88EBE}" destId="{AFEE1A46-1D36-4397-A044-9E5E3A6A02F5}" srcOrd="2" destOrd="0" presId="urn:microsoft.com/office/officeart/2008/layout/RadialCluster"/>
    <dgm:cxn modelId="{279B3E20-4415-466E-A6CD-9223996A4227}" type="presParOf" srcId="{9D48971B-0F4E-40DE-868F-168DD3C88EBE}" destId="{2C419525-2432-4C75-A3DB-03B3A6DB18CB}" srcOrd="3" destOrd="0" presId="urn:microsoft.com/office/officeart/2008/layout/RadialCluster"/>
    <dgm:cxn modelId="{7ACD3E81-CF2C-4C2D-B6CD-25B0EF38FE89}" type="presParOf" srcId="{9D48971B-0F4E-40DE-868F-168DD3C88EBE}" destId="{44AC298E-F55B-4A05-9DF0-941A7046CAAD}" srcOrd="4" destOrd="0" presId="urn:microsoft.com/office/officeart/2008/layout/RadialCluster"/>
    <dgm:cxn modelId="{029EA898-544F-475D-BDF9-A3E15400C343}" type="presParOf" srcId="{9D48971B-0F4E-40DE-868F-168DD3C88EBE}" destId="{6C67D9B1-E50E-4B82-850B-48A101CD8916}" srcOrd="5" destOrd="0" presId="urn:microsoft.com/office/officeart/2008/layout/RadialCluster"/>
    <dgm:cxn modelId="{ADEAFFDB-E1AD-49F2-AFAF-5A780CBC3FB6}" type="presParOf" srcId="{9D48971B-0F4E-40DE-868F-168DD3C88EBE}" destId="{F0CB75F0-D03C-4484-B66E-029EE3B27A65}" srcOrd="6" destOrd="0" presId="urn:microsoft.com/office/officeart/2008/layout/RadialCluster"/>
    <dgm:cxn modelId="{F2F844AE-3534-42AF-9BC5-57A84A5313F7}" type="presParOf" srcId="{9D48971B-0F4E-40DE-868F-168DD3C88EBE}" destId="{0FEE470A-C3B7-42AF-9B4A-75F4F41EC0B9}" srcOrd="7" destOrd="0" presId="urn:microsoft.com/office/officeart/2008/layout/RadialCluster"/>
    <dgm:cxn modelId="{2BB1EC4F-5F39-4942-AF1F-633D58ED032F}" type="presParOf" srcId="{9D48971B-0F4E-40DE-868F-168DD3C88EBE}" destId="{077F13BE-22C0-4D8B-85A0-71F03A892FE9}" srcOrd="8" destOrd="0" presId="urn:microsoft.com/office/officeart/2008/layout/RadialCluster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0.45129</cdr:x>
      <cdr:y>0.41623</cdr:y>
    </cdr:from>
    <cdr:to>
      <cdr:x>0.75855</cdr:x>
      <cdr:y>0.42909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DA02EC1E-7E01-3858-2D49-8EB17C5468BA}"/>
            </a:ext>
          </a:extLst>
        </cdr:cNvPr>
        <cdr:cNvCxnSpPr/>
      </cdr:nvCxnSpPr>
      <cdr:spPr>
        <a:xfrm xmlns:a="http://schemas.openxmlformats.org/drawingml/2006/main" flipV="1">
          <a:off x="3902581" y="360040"/>
          <a:ext cx="2657075" cy="111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0.54362</cdr:x>
      <cdr:y>0</cdr:y>
    </cdr:from>
    <cdr:to>
      <cdr:x>0.65905</cdr:x>
      <cdr:y>0.28636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01032" y="0"/>
          <a:ext cx="998198" cy="247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b="1" dirty="0">
              <a:latin typeface="+mn-lt"/>
            </a:rPr>
            <a:t>+0,3 %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0.74724</cdr:x>
      <cdr:y>0.00575</cdr:y>
    </cdr:from>
    <cdr:to>
      <cdr:x>0.99216</cdr:x>
      <cdr:y>0.08015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0744" y="28928"/>
          <a:ext cx="2160232" cy="374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0.35034</cdr:x>
      <cdr:y>0.48649</cdr:y>
    </cdr:from>
    <cdr:to>
      <cdr:x>0.54932</cdr:x>
      <cdr:y>0.54054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41050" y="1296144"/>
          <a:ext cx="648072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0.30414</cdr:x>
      <cdr:y>0.36853</cdr:y>
    </cdr:from>
    <cdr:to>
      <cdr:x>0.6208</cdr:x>
      <cdr:y>0.48405</cdr:y>
    </cdr:to>
    <cdr:sp macro="" textlink="">
      <cdr:nvSpPr>
        <cdr:cNvPr id="4" name="TextBox 7"/>
        <cdr:cNvSpPr txBox="1"/>
      </cdr:nvSpPr>
      <cdr:spPr>
        <a:xfrm xmlns:a="http://schemas.openxmlformats.org/drawingml/2006/main" rot="21024787">
          <a:off x="990593" y="981869"/>
          <a:ext cx="103134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+28,8%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0.39683</cdr:x>
      <cdr:y>0.46334</cdr:y>
    </cdr:from>
    <cdr:to>
      <cdr:x>0.60317</cdr:x>
      <cdr:y>0.51211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1107815" y="136815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0.3326</cdr:x>
      <cdr:y>0.35505</cdr:y>
    </cdr:from>
    <cdr:to>
      <cdr:x>0.6674</cdr:x>
      <cdr:y>0.45929</cdr:y>
    </cdr:to>
    <cdr:sp macro="" textlink="">
      <cdr:nvSpPr>
        <cdr:cNvPr id="4" name="TextBox 7"/>
        <cdr:cNvSpPr txBox="1"/>
      </cdr:nvSpPr>
      <cdr:spPr>
        <a:xfrm xmlns:a="http://schemas.openxmlformats.org/drawingml/2006/main" rot="20728405">
          <a:off x="928507" y="1048405"/>
          <a:ext cx="9346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+55,4%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0.75103</cdr:x>
      <cdr:y>0</cdr:y>
    </cdr:from>
    <cdr:to>
      <cdr:x>1</cdr:x>
      <cdr:y>0.07303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7780" y="0"/>
          <a:ext cx="2187196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0.30671</cdr:x>
      <cdr:y>0.40812</cdr:y>
    </cdr:from>
    <cdr:to>
      <cdr:x>0.39372</cdr:x>
      <cdr:y>0.54866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50269" y="893724"/>
          <a:ext cx="751850" cy="3077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2</a:t>
          </a:r>
          <a:r>
            <a:rPr lang="ru-RU" sz="1400" b="1" dirty="0">
              <a:solidFill>
                <a:prstClr val="black"/>
              </a:solidFill>
              <a:cs typeface="Arial" panose="020B0604020202020204" pitchFamily="34" charset="0"/>
            </a:rPr>
            <a:t>0,3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39,3 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40,4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0.29056</cdr:x>
      <cdr:y>0.17102</cdr:y>
    </cdr:from>
    <cdr:to>
      <cdr:x>0.60775</cdr:x>
      <cdr:y>0.30047</cdr:y>
    </cdr:to>
    <cdr:sp macro="" textlink="">
      <cdr:nvSpPr>
        <cdr:cNvPr id="2" name="TextBox 1"/>
        <cdr:cNvSpPr txBox="1"/>
      </cdr:nvSpPr>
      <cdr:spPr>
        <a:xfrm xmlns:a="http://schemas.openxmlformats.org/drawingml/2006/main" rot="20179210">
          <a:off x="815983" y="431972"/>
          <a:ext cx="890768" cy="326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+18,0%</a:t>
          </a:r>
        </a:p>
      </cdr:txBody>
    </cdr:sp>
  </cdr:relSizeAnchor>
  <cdr:relSizeAnchor xmlns:cdr="http://schemas.openxmlformats.org/drawingml/2006/chartDrawing">
    <cdr:from>
      <cdr:x>0.31896</cdr:x>
      <cdr:y>0.15351</cdr:y>
    </cdr:from>
    <cdr:to>
      <cdr:x>0.65935</cdr:x>
      <cdr:y>0.34101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895730" y="387735"/>
          <a:ext cx="955921" cy="4735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0.52632</cdr:x>
      <cdr:y>0.17953</cdr:y>
    </cdr:from>
    <cdr:to>
      <cdr:x>0.7193</cdr:x>
      <cdr:y>0.28222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F0A92B58-911C-1629-ECC6-D17D9F7DECD3}"/>
            </a:ext>
          </a:extLst>
        </cdr:cNvPr>
        <cdr:cNvCxnSpPr/>
      </cdr:nvCxnSpPr>
      <cdr:spPr>
        <a:xfrm xmlns:a="http://schemas.openxmlformats.org/drawingml/2006/main" flipV="1">
          <a:off x="2160240" y="503585"/>
          <a:ext cx="792088" cy="28803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0.36929</cdr:x>
      <cdr:y>0.81781</cdr:y>
    </cdr:from>
    <cdr:to>
      <cdr:x>0.57361</cdr:x>
      <cdr:y>0.92838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1396910" y="1511897"/>
          <a:ext cx="772870" cy="2044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0.36253</cdr:x>
      <cdr:y>0.12046</cdr:y>
    </cdr:from>
    <cdr:to>
      <cdr:x>0.59239</cdr:x>
      <cdr:y>0.23438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196" y="304590"/>
          <a:ext cx="914400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tx1"/>
              </a:solidFill>
              <a:latin typeface="PermianSansTypeface" pitchFamily="50" charset="0"/>
            </a:rPr>
            <a:t>+3,0 %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0.40916</cdr:x>
      <cdr:y>0.09903</cdr:y>
    </cdr:from>
    <cdr:to>
      <cdr:x>0.61518</cdr:x>
      <cdr:y>0.19241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16156" y="229094"/>
          <a:ext cx="864112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cs typeface="Times New Roman" panose="02020603050405020304" pitchFamily="18" charset="0"/>
            </a:rPr>
            <a:t>+0,6 %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0.69984</cdr:x>
      <cdr:y>0.79609</cdr:y>
    </cdr:from>
    <cdr:to>
      <cdr:x>0.90416</cdr:x>
      <cdr:y>0.90666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4112704" y="1994368"/>
          <a:ext cx="120071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dirty="0">
            <a:latin typeface="Oswald Light" panose="00000400000000000000" pitchFamily="2" charset="-52"/>
            <a:ea typeface="Roboto Condensed Light" panose="02000000000000000000" pitchFamily="2" charset="0"/>
            <a:cs typeface="Roboto Condensed Light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0.83896</cdr:x>
      <cdr:y>0</cdr:y>
    </cdr:from>
    <cdr:to>
      <cdr:x>1</cdr:x>
      <cdr:y>0.11662</cdr:y>
    </cdr:to>
    <cdr:sp macro="" textlink="">
      <cdr:nvSpPr>
        <cdr:cNvPr id="4" name="TextBox 110"/>
        <cdr:cNvSpPr txBox="1"/>
      </cdr:nvSpPr>
      <cdr:spPr>
        <a:xfrm xmlns:a="http://schemas.openxmlformats.org/drawingml/2006/main">
          <a:off x="3001150" y="0"/>
          <a:ext cx="5760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 руб.</a:t>
          </a:r>
        </a:p>
      </cdr:txBody>
    </cdr:sp>
  </cdr:relSizeAnchor>
  <cdr:relSizeAnchor xmlns:cdr="http://schemas.openxmlformats.org/drawingml/2006/chartDrawing">
    <cdr:from>
      <cdr:x>0.41624</cdr:x>
      <cdr:y>0.30317</cdr:y>
    </cdr:from>
    <cdr:to>
      <cdr:x>0.59741</cdr:x>
      <cdr:y>0.39412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88981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0.37433</cdr:x>
      <cdr:y>0.33287</cdr:y>
    </cdr:from>
    <cdr:to>
      <cdr:x>0.65615</cdr:x>
      <cdr:y>0.48446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9071" y="882946"/>
          <a:ext cx="1008130" cy="40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chemeClr val="tx1"/>
              </a:solidFill>
              <a:latin typeface="PermianSansTypeface" pitchFamily="50" charset="0"/>
              <a:cs typeface="Times New Roman" panose="02020603050405020304" pitchFamily="18" charset="0"/>
            </a:rPr>
            <a:t>в 2,6 раза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0.2062</cdr:x>
      <cdr:y>0.6484</cdr:y>
    </cdr:from>
    <cdr:to>
      <cdr:x>0.48691</cdr:x>
      <cdr:y>0.79502</cdr:y>
    </cdr:to>
    <cdr:sp macro="" textlink="">
      <cdr:nvSpPr>
        <cdr:cNvPr id="2" name="TextBox 59"/>
        <cdr:cNvSpPr txBox="1"/>
      </cdr:nvSpPr>
      <cdr:spPr>
        <a:xfrm xmlns:a="http://schemas.openxmlformats.org/drawingml/2006/main">
          <a:off x="878902" y="2041655"/>
          <a:ext cx="119649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0.58891</cdr:x>
      <cdr:y>0.6484</cdr:y>
    </cdr:from>
    <cdr:to>
      <cdr:x>0.95629</cdr:x>
      <cdr:y>0.80942</cdr:y>
    </cdr:to>
    <cdr:sp macro="" textlink="">
      <cdr:nvSpPr>
        <cdr:cNvPr id="3" name="TextBox 59"/>
        <cdr:cNvSpPr txBox="1"/>
      </cdr:nvSpPr>
      <cdr:spPr>
        <a:xfrm xmlns:a="http://schemas.openxmlformats.org/drawingml/2006/main">
          <a:off x="2510174" y="1859102"/>
          <a:ext cx="15659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проект бюджета</a:t>
          </a:r>
        </a:p>
      </cdr:txBody>
    </cdr:sp>
  </cdr:relSizeAnchor>
  <cdr:relSizeAnchor xmlns:cdr="http://schemas.openxmlformats.org/drawingml/2006/chartDrawing">
    <cdr:from>
      <cdr:x>0.4594</cdr:x>
      <cdr:y>0.29107</cdr:y>
    </cdr:from>
    <cdr:to>
      <cdr:x>0.62269</cdr:x>
      <cdr:y>0.38768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1958116" y="916512"/>
          <a:ext cx="696003" cy="3042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+ 3,5 %</a:t>
          </a:r>
        </a:p>
      </cdr:txBody>
    </cdr:sp>
  </cdr:relSizeAnchor>
  <cdr:relSizeAnchor xmlns:cdr="http://schemas.openxmlformats.org/drawingml/2006/chartDrawing">
    <cdr:from>
      <cdr:x>0.78038</cdr:x>
      <cdr:y>0</cdr:y>
    </cdr:from>
    <cdr:to>
      <cdr:x>0.99151</cdr:x>
      <cdr:y>0.09124</cdr:y>
    </cdr:to>
    <cdr:sp macro="" textlink="">
      <cdr:nvSpPr>
        <cdr:cNvPr id="5" name="TextBox 110"/>
        <cdr:cNvSpPr txBox="1"/>
      </cdr:nvSpPr>
      <cdr:spPr>
        <a:xfrm xmlns:a="http://schemas.openxmlformats.org/drawingml/2006/main">
          <a:off x="3326268" y="0"/>
          <a:ext cx="899915" cy="2872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0.47946</cdr:x>
      <cdr:y>0.47402</cdr:y>
    </cdr:from>
    <cdr:to>
      <cdr:x>0.61568</cdr:x>
      <cdr:y>0.57063</cdr:y>
    </cdr:to>
    <cdr:sp macro="" textlink="">
      <cdr:nvSpPr>
        <cdr:cNvPr id="6" name="TextBox 19"/>
        <cdr:cNvSpPr txBox="1"/>
      </cdr:nvSpPr>
      <cdr:spPr>
        <a:xfrm xmlns:a="http://schemas.openxmlformats.org/drawingml/2006/main">
          <a:off x="2043631" y="1492576"/>
          <a:ext cx="580621" cy="3042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+ 8 %</a:t>
          </a:r>
        </a:p>
      </cdr:txBody>
    </cdr:sp>
  </cdr:relSizeAnchor>
  <cdr:relSizeAnchor xmlns:cdr="http://schemas.openxmlformats.org/drawingml/2006/chartDrawing">
    <cdr:from>
      <cdr:x>0.24355</cdr:x>
      <cdr:y>0.51976</cdr:y>
    </cdr:from>
    <cdr:to>
      <cdr:x>0.68279</cdr:x>
      <cdr:y>0.59365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038112" y="1636592"/>
          <a:ext cx="1872206" cy="23266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0.37493</cdr:x>
      <cdr:y>0.34703</cdr:y>
    </cdr:from>
    <cdr:to>
      <cdr:x>0.75901</cdr:x>
      <cdr:y>0.39581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C6CA29AB-3528-96CB-3E34-4616E21B4F2B}"/>
            </a:ext>
          </a:extLst>
        </cdr:cNvPr>
        <cdr:cNvCxnSpPr/>
      </cdr:nvCxnSpPr>
      <cdr:spPr>
        <a:xfrm xmlns:a="http://schemas.openxmlformats.org/drawingml/2006/main" flipV="1">
          <a:off x="1598076" y="995006"/>
          <a:ext cx="1637093" cy="13986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0.55006</cdr:x>
      <cdr:y>0.01125</cdr:y>
    </cdr:from>
    <cdr:to>
      <cdr:x>0.6914</cdr:x>
      <cdr:y>0.10192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163098" y="34383"/>
          <a:ext cx="812800" cy="27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0.22034</cdr:x>
      <cdr:y>0.75938</cdr:y>
    </cdr:from>
    <cdr:to>
      <cdr:x>0.50847</cdr:x>
      <cdr:y>0.95932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936102" y="1753451"/>
          <a:ext cx="122413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2024 год 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(уточ. план )</a:t>
          </a:r>
        </a:p>
      </cdr:txBody>
    </cdr:sp>
  </cdr:relSizeAnchor>
  <cdr:relSizeAnchor xmlns:cdr="http://schemas.openxmlformats.org/drawingml/2006/chartDrawing">
    <cdr:from>
      <cdr:x>0.5931</cdr:x>
      <cdr:y>0.75938</cdr:y>
    </cdr:from>
    <cdr:to>
      <cdr:x>0.99988</cdr:x>
      <cdr:y>0.95932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519769" y="2171719"/>
          <a:ext cx="1728193" cy="571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2025 год</a:t>
          </a:r>
          <a:b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(проект бюджета)</a:t>
          </a:r>
        </a:p>
      </cdr:txBody>
    </cdr:sp>
  </cdr:relSizeAnchor>
  <cdr:relSizeAnchor xmlns:cdr="http://schemas.openxmlformats.org/drawingml/2006/chartDrawing">
    <cdr:from>
      <cdr:x>0.01695</cdr:x>
      <cdr:y>0.28867</cdr:y>
    </cdr:from>
    <cdr:to>
      <cdr:x>0.22034</cdr:x>
      <cdr:y>0.40863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72006" y="825543"/>
          <a:ext cx="864097" cy="3430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latin typeface="PermianSansTypeface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0.8181</cdr:x>
      <cdr:y>0.0707</cdr:y>
    </cdr:from>
    <cdr:to>
      <cdr:x>1</cdr:x>
      <cdr:y>0.22895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62589" y="167298"/>
          <a:ext cx="792123" cy="374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PermianSansTypeface" pitchFamily="50" charset="0"/>
              <a:cs typeface="Times New Roman" panose="02020603050405020304" pitchFamily="18" charset="0"/>
            </a:rPr>
            <a:t>22,1 %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0.24955</cdr:x>
      <cdr:y>0.05316</cdr:y>
    </cdr:from>
    <cdr:to>
      <cdr:x>0.36767</cdr:x>
      <cdr:y>0.12403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1251" y="21602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0.18419</cdr:x>
      <cdr:y>0.21022</cdr:y>
    </cdr:from>
    <cdr:to>
      <cdr:x>0.39211</cdr:x>
      <cdr:y>0.32927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9741" y="792088"/>
          <a:ext cx="789880" cy="44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PermianSansTypeface" pitchFamily="50" charset="0"/>
              <a:cs typeface="Calibri" panose="020F0502020204030204" pitchFamily="34" charset="0"/>
            </a:rPr>
            <a:t>541,0</a:t>
          </a:r>
        </a:p>
      </cdr:txBody>
    </cdr:sp>
  </cdr:relSizeAnchor>
  <cdr:relSizeAnchor xmlns:cdr="http://schemas.openxmlformats.org/drawingml/2006/chartDrawing">
    <cdr:from>
      <cdr:x>0.62907</cdr:x>
      <cdr:y>0.04447</cdr:y>
    </cdr:from>
    <cdr:to>
      <cdr:x>0.84939</cdr:x>
      <cdr:y>0.13971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89829" y="167554"/>
          <a:ext cx="836965" cy="35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PermianSansTypeface" pitchFamily="50" charset="0"/>
              <a:cs typeface="Calibri" panose="020F0502020204030204" pitchFamily="34" charset="0"/>
            </a:rPr>
            <a:t>735,8</a:t>
          </a:r>
        </a:p>
      </cdr:txBody>
    </cdr:sp>
  </cdr:relSizeAnchor>
  <cdr:relSizeAnchor xmlns:cdr="http://schemas.openxmlformats.org/drawingml/2006/chartDrawing">
    <cdr:from>
      <cdr:x>0.37909</cdr:x>
      <cdr:y>0.38846</cdr:y>
    </cdr:from>
    <cdr:to>
      <cdr:x>0.64446</cdr:x>
      <cdr:y>0.46822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AAEB8647-BE22-CAA3-A9C2-EF19500E3D62}"/>
            </a:ext>
          </a:extLst>
        </cdr:cNvPr>
        <cdr:cNvCxnSpPr/>
      </cdr:nvCxnSpPr>
      <cdr:spPr>
        <a:xfrm xmlns:a="http://schemas.openxmlformats.org/drawingml/2006/main" flipV="1">
          <a:off x="1440160" y="1463698"/>
          <a:ext cx="1008112" cy="30053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0.36035</cdr:x>
      <cdr:y>0.11466</cdr:y>
    </cdr:from>
    <cdr:to>
      <cdr:x>0.65806</cdr:x>
      <cdr:y>0.24844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237EA024-5713-1E61-E1DE-9CB950977024}"/>
            </a:ext>
          </a:extLst>
        </cdr:cNvPr>
        <cdr:cNvCxnSpPr/>
      </cdr:nvCxnSpPr>
      <cdr:spPr>
        <a:xfrm xmlns:a="http://schemas.openxmlformats.org/drawingml/2006/main" flipV="1">
          <a:off x="1419821" y="432034"/>
          <a:ext cx="1173002" cy="50407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0.37863</cdr:x>
      <cdr:y>0.07644</cdr:y>
    </cdr:from>
    <cdr:to>
      <cdr:x>0.62122</cdr:x>
      <cdr:y>0.15644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491829" y="288032"/>
          <a:ext cx="955829" cy="301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400" b="1" dirty="0">
              <a:latin typeface="PermianSansTypeface" pitchFamily="50" charset="0"/>
              <a:cs typeface="Calibri" panose="020F0502020204030204" pitchFamily="34" charset="0"/>
            </a:rPr>
            <a:t>+ 36,0%</a:t>
          </a:r>
        </a:p>
      </cdr:txBody>
    </cdr:sp>
  </cdr:relSizeAnchor>
  <cdr:relSizeAnchor xmlns:cdr="http://schemas.openxmlformats.org/drawingml/2006/chartDrawing">
    <cdr:from>
      <cdr:x>0.4369</cdr:x>
      <cdr:y>0.57332</cdr:y>
    </cdr:from>
    <cdr:to>
      <cdr:x>0.67948</cdr:x>
      <cdr:y>0.65332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21428" y="2160240"/>
          <a:ext cx="955790" cy="301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PermianSansTypeface" pitchFamily="50" charset="0"/>
              <a:cs typeface="Calibri" panose="020F0502020204030204" pitchFamily="34" charset="0"/>
            </a:rPr>
            <a:t>- 8,0%</a:t>
          </a:r>
        </a:p>
      </cdr:txBody>
    </cdr:sp>
  </cdr:relSizeAnchor>
  <cdr:relSizeAnchor xmlns:cdr="http://schemas.openxmlformats.org/drawingml/2006/chartDrawing">
    <cdr:from>
      <cdr:x>0.41518</cdr:x>
      <cdr:y>0.34399</cdr:y>
    </cdr:from>
    <cdr:to>
      <cdr:x>0.65777</cdr:x>
      <cdr:y>0.42399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635845" y="1296144"/>
          <a:ext cx="955829" cy="301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PermianSansTypeface" pitchFamily="50" charset="0"/>
              <a:cs typeface="Calibri" panose="020F0502020204030204" pitchFamily="34" charset="0"/>
            </a:rPr>
            <a:t>+ 67,5%</a:t>
          </a:r>
        </a:p>
      </cdr:txBody>
    </cdr:sp>
  </cdr:relSizeAnchor>
  <cdr:relSizeAnchor xmlns:cdr="http://schemas.openxmlformats.org/drawingml/2006/chartDrawing">
    <cdr:from>
      <cdr:x>0.37863</cdr:x>
      <cdr:y>0.62617</cdr:y>
    </cdr:from>
    <cdr:to>
      <cdr:x>0.65276</cdr:x>
      <cdr:y>0.68798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199F0AD6-EC83-0C8E-3B7E-B3BE120F4CA5}"/>
            </a:ext>
          </a:extLst>
        </cdr:cNvPr>
        <cdr:cNvCxnSpPr/>
      </cdr:nvCxnSpPr>
      <cdr:spPr>
        <a:xfrm xmlns:a="http://schemas.openxmlformats.org/drawingml/2006/main">
          <a:off x="1491829" y="2359374"/>
          <a:ext cx="1080120" cy="23291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0.53583</cdr:x>
      <cdr:y>0.28546</cdr:y>
    </cdr:from>
    <cdr:to>
      <cdr:x>0.64704</cdr:x>
      <cdr:y>0.44099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5575" y="559341"/>
          <a:ext cx="914368" cy="304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PermianSansTypeface" pitchFamily="50" charset="0"/>
            </a:rPr>
            <a:t>-57,1 %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0.71394</cdr:x>
      <cdr:y>0.19238</cdr:y>
    </cdr:from>
    <cdr:to>
      <cdr:x>0.83792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0556" y="1042151"/>
          <a:ext cx="1080234" cy="42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139,9</a:t>
          </a:r>
        </a:p>
      </cdr:txBody>
    </cdr:sp>
  </cdr:relSizeAnchor>
  <cdr:relSizeAnchor xmlns:cdr="http://schemas.openxmlformats.org/drawingml/2006/chartDrawing">
    <cdr:from>
      <cdr:x>0.32874</cdr:x>
      <cdr:y>0.06289</cdr:y>
    </cdr:from>
    <cdr:to>
      <cdr:x>0.79155</cdr:x>
      <cdr:y>0.14832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E0320713-BF1A-930D-AE21-58BD1E9FAEBC}"/>
            </a:ext>
          </a:extLst>
        </cdr:cNvPr>
        <cdr:cNvCxnSpPr/>
      </cdr:nvCxnSpPr>
      <cdr:spPr>
        <a:xfrm xmlns:a="http://schemas.openxmlformats.org/drawingml/2006/main" flipV="1">
          <a:off x="2864283" y="340698"/>
          <a:ext cx="4032449" cy="462781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0.14205</cdr:x>
      <cdr:y>0.12752</cdr:y>
    </cdr:from>
    <cdr:to>
      <cdr:x>0.37912</cdr:x>
      <cdr:y>0.22632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4923" y="505016"/>
          <a:ext cx="909432" cy="391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+mj-lt"/>
              <a:cs typeface="Times New Roman" panose="02020603050405020304" pitchFamily="18" charset="0"/>
            </a:rPr>
            <a:t>516,8</a:t>
          </a:r>
        </a:p>
      </cdr:txBody>
    </cdr:sp>
  </cdr:relSizeAnchor>
  <cdr:relSizeAnchor xmlns:cdr="http://schemas.openxmlformats.org/drawingml/2006/chartDrawing">
    <cdr:from>
      <cdr:x>0.60645</cdr:x>
      <cdr:y>0.13308</cdr:y>
    </cdr:from>
    <cdr:to>
      <cdr:x>0.85047</cdr:x>
      <cdr:y>0.22285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6425" y="527069"/>
          <a:ext cx="936093" cy="35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+mj-lt"/>
              <a:cs typeface="Times New Roman" panose="02020603050405020304" pitchFamily="18" charset="0"/>
            </a:rPr>
            <a:t>554,4</a:t>
          </a:r>
        </a:p>
      </cdr:txBody>
    </cdr:sp>
  </cdr:relSizeAnchor>
  <cdr:relSizeAnchor xmlns:cdr="http://schemas.openxmlformats.org/drawingml/2006/chartDrawing">
    <cdr:from>
      <cdr:x>0.32168</cdr:x>
      <cdr:y>0.06586</cdr:y>
    </cdr:from>
    <cdr:to>
      <cdr:x>0.67832</cdr:x>
      <cdr:y>0.13206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B6F8C255-686C-1BA4-BC10-56023083F197}"/>
            </a:ext>
          </a:extLst>
        </cdr:cNvPr>
        <cdr:cNvCxnSpPr/>
      </cdr:nvCxnSpPr>
      <cdr:spPr>
        <a:xfrm xmlns:a="http://schemas.openxmlformats.org/drawingml/2006/main" flipV="1">
          <a:off x="1233991" y="260852"/>
          <a:ext cx="1368152" cy="2621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0.3649</cdr:x>
      <cdr:y>0.00521</cdr:y>
    </cdr:from>
    <cdr:to>
      <cdr:x>0.6277</cdr:x>
      <cdr:y>0.10909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99804" y="20638"/>
          <a:ext cx="1008136" cy="41141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+mj-lt"/>
              <a:cs typeface="Times New Roman" panose="02020603050405020304" pitchFamily="18" charset="0"/>
            </a:rPr>
            <a:t>+7,3 %</a:t>
          </a:r>
        </a:p>
      </cdr:txBody>
    </cdr:sp>
  </cdr:relSizeAnchor>
  <cdr:relSizeAnchor xmlns:cdr="http://schemas.openxmlformats.org/drawingml/2006/chartDrawing">
    <cdr:from>
      <cdr:x>0.3857</cdr:x>
      <cdr:y>0.47084</cdr:y>
    </cdr:from>
    <cdr:to>
      <cdr:x>0.64849</cdr:x>
      <cdr:y>0.57472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479578" y="1578211"/>
          <a:ext cx="1008112" cy="34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+mj-lt"/>
              <a:cs typeface="Times New Roman" panose="02020603050405020304" pitchFamily="18" charset="0"/>
            </a:rPr>
            <a:t>+8,1 %</a:t>
          </a:r>
        </a:p>
      </cdr:txBody>
    </cdr:sp>
  </cdr:relSizeAnchor>
  <cdr:relSizeAnchor xmlns:cdr="http://schemas.openxmlformats.org/drawingml/2006/chartDrawing">
    <cdr:from>
      <cdr:x>0.34936</cdr:x>
      <cdr:y>0.22515</cdr:y>
    </cdr:from>
    <cdr:to>
      <cdr:x>0.61216</cdr:x>
      <cdr:y>0.32903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40195" y="891712"/>
          <a:ext cx="1008136" cy="411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j-lt"/>
              <a:cs typeface="Times New Roman" panose="02020603050405020304" pitchFamily="18" charset="0"/>
            </a:rPr>
            <a:t>+5,9 %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0.1421</cdr:x>
      <cdr:y>0.25172</cdr:y>
    </cdr:from>
    <cdr:to>
      <cdr:x>0.32824</cdr:x>
      <cdr:y>0.35554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121" y="1254660"/>
          <a:ext cx="1621832" cy="517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261,5</a:t>
          </a:r>
        </a:p>
        <a:p xmlns:a="http://schemas.openxmlformats.org/drawingml/2006/main">
          <a:pPr algn="ctr"/>
          <a:endParaRPr lang="ru-RU" sz="2000" b="1" dirty="0">
            <a:latin typeface="+mj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0.76033</cdr:x>
      <cdr:y>0.1574</cdr:y>
    </cdr:from>
    <cdr:to>
      <cdr:x>0.92981</cdr:x>
      <cdr:y>0.23504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784542"/>
          <a:ext cx="1476674" cy="386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3</a:t>
          </a:r>
          <a:r>
            <a:rPr lang="en-US" sz="2000" b="1" dirty="0">
              <a:latin typeface="+mj-lt"/>
              <a:cs typeface="Times New Roman" panose="02020603050405020304" pitchFamily="18" charset="0"/>
            </a:rPr>
            <a:t>1</a:t>
          </a:r>
          <a:r>
            <a:rPr lang="ru-RU" sz="2000" b="1" dirty="0">
              <a:latin typeface="+mj-lt"/>
              <a:cs typeface="Times New Roman" panose="02020603050405020304" pitchFamily="18" charset="0"/>
            </a:rPr>
            <a:t>5,1</a:t>
          </a:r>
        </a:p>
      </cdr:txBody>
    </cdr:sp>
  </cdr:relSizeAnchor>
  <cdr:relSizeAnchor xmlns:cdr="http://schemas.openxmlformats.org/drawingml/2006/chartDrawing">
    <cdr:from>
      <cdr:x>0.46523</cdr:x>
      <cdr:y>0.09399</cdr:y>
    </cdr:from>
    <cdr:to>
      <cdr:x>0.59746</cdr:x>
      <cdr:y>0.16402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53512" y="519610"/>
          <a:ext cx="1152116" cy="387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+mj-lt"/>
              <a:cs typeface="Times New Roman" panose="02020603050405020304" pitchFamily="18" charset="0"/>
            </a:rPr>
            <a:t>+20,5%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0.1105</cdr:x>
      <cdr:y>0.03291</cdr:y>
    </cdr:from>
    <cdr:to>
      <cdr:x>0.28892</cdr:x>
      <cdr:y>0.11574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395" y="115131"/>
          <a:ext cx="738529" cy="28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+mn-lt"/>
              <a:cs typeface="Times New Roman" panose="02020603050405020304" pitchFamily="18" charset="0"/>
            </a:rPr>
            <a:t>3 387,6</a:t>
          </a:r>
        </a:p>
      </cdr:txBody>
    </cdr:sp>
  </cdr:relSizeAnchor>
  <cdr:relSizeAnchor xmlns:cdr="http://schemas.openxmlformats.org/drawingml/2006/chartDrawing">
    <cdr:from>
      <cdr:x>0.65386</cdr:x>
      <cdr:y>0.03027</cdr:y>
    </cdr:from>
    <cdr:to>
      <cdr:x>0.84115</cdr:x>
      <cdr:y>0.11838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06487" y="105894"/>
          <a:ext cx="775244" cy="30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cs typeface="Times New Roman" panose="02020603050405020304" pitchFamily="18" charset="0"/>
            </a:rPr>
            <a:t>3 662,0</a:t>
          </a:r>
        </a:p>
      </cdr:txBody>
    </cdr:sp>
  </cdr:relSizeAnchor>
  <cdr:relSizeAnchor xmlns:cdr="http://schemas.openxmlformats.org/drawingml/2006/chartDrawing">
    <cdr:from>
      <cdr:x>0.37145</cdr:x>
      <cdr:y>0.49316</cdr:y>
    </cdr:from>
    <cdr:to>
      <cdr:x>0.60747</cdr:x>
      <cdr:y>0.52151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F915988E-DC22-448B-9095-F35B53D5F9E2}"/>
            </a:ext>
          </a:extLst>
        </cdr:cNvPr>
        <cdr:cNvCxnSpPr/>
      </cdr:nvCxnSpPr>
      <cdr:spPr>
        <a:xfrm xmlns:a="http://schemas.openxmlformats.org/drawingml/2006/main" flipV="1">
          <a:off x="1537515" y="1725435"/>
          <a:ext cx="976967" cy="991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0.40328</cdr:x>
      <cdr:y>0.43918</cdr:y>
    </cdr:from>
    <cdr:to>
      <cdr:x>0.58785</cdr:x>
      <cdr:y>0.52615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9289" y="1536583"/>
          <a:ext cx="763985" cy="304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+5,3%</a:t>
          </a:r>
        </a:p>
      </cdr:txBody>
    </cdr:sp>
  </cdr:relSizeAnchor>
  <cdr:relSizeAnchor xmlns:cdr="http://schemas.openxmlformats.org/drawingml/2006/chartDrawing">
    <cdr:from>
      <cdr:x>0.37145</cdr:x>
      <cdr:y>0.27453</cdr:y>
    </cdr:from>
    <cdr:to>
      <cdr:x>0.60865</cdr:x>
      <cdr:y>0.29511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2380C0AD-57BE-4362-A1AC-69B6C87DA3E4}"/>
            </a:ext>
          </a:extLst>
        </cdr:cNvPr>
        <cdr:cNvCxnSpPr/>
      </cdr:nvCxnSpPr>
      <cdr:spPr>
        <a:xfrm xmlns:a="http://schemas.openxmlformats.org/drawingml/2006/main" flipV="1">
          <a:off x="1537515" y="960520"/>
          <a:ext cx="981835" cy="720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0.40624</cdr:x>
      <cdr:y>0.21279</cdr:y>
    </cdr:from>
    <cdr:to>
      <cdr:x>0.63005</cdr:x>
      <cdr:y>0.30059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681531" y="744495"/>
          <a:ext cx="926410" cy="30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+ 14,9%</a:t>
          </a:r>
        </a:p>
      </cdr:txBody>
    </cdr:sp>
  </cdr:relSizeAnchor>
  <cdr:relSizeAnchor xmlns:cdr="http://schemas.openxmlformats.org/drawingml/2006/chartDrawing">
    <cdr:from>
      <cdr:x>0.26941</cdr:x>
      <cdr:y>0.07432</cdr:y>
    </cdr:from>
    <cdr:to>
      <cdr:x>0.66718</cdr:x>
      <cdr:y>0.116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xmlns="" id="{43DC1A13-EC68-4BF1-8D56-32E0982364E4}"/>
            </a:ext>
          </a:extLst>
        </cdr:cNvPr>
        <cdr:cNvCxnSpPr/>
      </cdr:nvCxnSpPr>
      <cdr:spPr>
        <a:xfrm xmlns:a="http://schemas.openxmlformats.org/drawingml/2006/main" flipV="1">
          <a:off x="1115165" y="260031"/>
          <a:ext cx="1646486" cy="145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 w="med" len="lg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</cdr:x>
      <cdr:y>0</cdr:y>
    </cdr:from>
    <cdr:to>
      <cdr:x>0.8017</cdr:x>
      <cdr:y>0.06883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473619" y="-3251430"/>
          <a:ext cx="844844" cy="22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</cdr:y>
    </cdr:from>
    <cdr:to>
      <cdr:x>0.59947</cdr:x>
      <cdr:y>0.08007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621211" y="0"/>
          <a:ext cx="860141" cy="28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+ 8,1 %</a:t>
          </a:r>
        </a:p>
      </cdr:txBody>
    </cdr:sp>
  </cdr:relSizeAnchor>
  <cdr:relSizeAnchor xmlns:cdr="http://schemas.openxmlformats.org/drawingml/2006/chartDrawing">
    <cdr:from>
      <cdr:x>0.16269</cdr:x>
      <cdr:y>0.66558</cdr:y>
    </cdr:from>
    <cdr:to>
      <cdr:x>0.43054</cdr:x>
      <cdr:y>0.79753</cdr:y>
    </cdr:to>
    <cdr:sp macro="" textlink="">
      <cdr:nvSpPr>
        <cdr:cNvPr id="22" name="TextBox 59"/>
        <cdr:cNvSpPr txBox="1"/>
      </cdr:nvSpPr>
      <cdr:spPr>
        <a:xfrm xmlns:a="http://schemas.openxmlformats.org/drawingml/2006/main">
          <a:off x="673418" y="2328684"/>
          <a:ext cx="110870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2024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уточ. план </a:t>
          </a:r>
        </a:p>
      </cdr:txBody>
    </cdr:sp>
  </cdr:relSizeAnchor>
  <cdr:relSizeAnchor xmlns:cdr="http://schemas.openxmlformats.org/drawingml/2006/chartDrawing">
    <cdr:from>
      <cdr:x>0.52801</cdr:x>
      <cdr:y>0.66558</cdr:y>
    </cdr:from>
    <cdr:to>
      <cdr:x>0.88515</cdr:x>
      <cdr:y>0.80631</cdr:y>
    </cdr:to>
    <cdr:sp macro="" textlink="">
      <cdr:nvSpPr>
        <cdr:cNvPr id="23" name="TextBox 59"/>
        <cdr:cNvSpPr txBox="1"/>
      </cdr:nvSpPr>
      <cdr:spPr>
        <a:xfrm xmlns:a="http://schemas.openxmlformats.org/drawingml/2006/main">
          <a:off x="2185587" y="2328671"/>
          <a:ext cx="1478299" cy="4923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2025 </a:t>
          </a:r>
          <a:b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</a:br>
          <a:r>
            <a:rPr lang="ru-RU" sz="1200" b="1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проект бюджета</a:t>
          </a:r>
        </a:p>
      </cdr:txBody>
    </cdr:sp>
  </cdr:relSizeAnchor>
  <cdr:relSizeAnchor xmlns:cdr="http://schemas.openxmlformats.org/drawingml/2006/chartDrawing">
    <cdr:from>
      <cdr:x>0.78376</cdr:x>
      <cdr:y>0.00123</cdr:y>
    </cdr:from>
    <cdr:to>
      <cdr:x>0.99628</cdr:x>
      <cdr:y>0.08098</cdr:y>
    </cdr:to>
    <cdr:sp macro="" textlink="">
      <cdr:nvSpPr>
        <cdr:cNvPr id="24" name="TextBox 110"/>
        <cdr:cNvSpPr txBox="1"/>
      </cdr:nvSpPr>
      <cdr:spPr>
        <a:xfrm xmlns:a="http://schemas.openxmlformats.org/drawingml/2006/main">
          <a:off x="3244174" y="4026"/>
          <a:ext cx="87967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latin typeface="+mn-lt"/>
              <a:ea typeface="Roboto Condensed Light" panose="02000000000000000000" pitchFamily="2" charset="0"/>
              <a:cs typeface="Times New Roman" panose="02020603050405020304" pitchFamily="18" charset="0"/>
            </a:rPr>
            <a:t>млн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0.05843</cdr:x>
      <cdr:y>0.05085</cdr:y>
    </cdr:from>
    <cdr:to>
      <cdr:x>0.38017</cdr:x>
      <cdr:y>0.1917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96" y="216024"/>
          <a:ext cx="1476328" cy="59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0.0933</cdr:y>
    </cdr:from>
    <cdr:to>
      <cdr:x>0.25923</cdr:x>
      <cdr:y>0.23415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21" y="504056"/>
          <a:ext cx="2232248" cy="76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0.41699</cdr:x>
      <cdr:y>0.05921</cdr:y>
    </cdr:from>
    <cdr:to>
      <cdr:x>0.48799</cdr:x>
      <cdr:y>0.27292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037" y="72479"/>
          <a:ext cx="63238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118,4%</a:t>
          </a:r>
        </a:p>
      </cdr:txBody>
    </cdr:sp>
  </cdr:relSizeAnchor>
  <cdr:relSizeAnchor xmlns:cdr="http://schemas.openxmlformats.org/drawingml/2006/chartDrawing">
    <cdr:from>
      <cdr:x>0.59485</cdr:x>
      <cdr:y>0.04126</cdr:y>
    </cdr:from>
    <cdr:to>
      <cdr:x>0.67288</cdr:x>
      <cdr:y>0.25497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8213" y="50502"/>
          <a:ext cx="6950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113,8 %</a:t>
          </a:r>
        </a:p>
      </cdr:txBody>
    </cdr:sp>
  </cdr:relSizeAnchor>
  <cdr:relSizeAnchor xmlns:cdr="http://schemas.openxmlformats.org/drawingml/2006/chartDrawing">
    <cdr:from>
      <cdr:x>0.78445</cdr:x>
      <cdr:y>0.02329</cdr:y>
    </cdr:from>
    <cdr:to>
      <cdr:x>0.86247</cdr:x>
      <cdr:y>0.237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04348" y="28510"/>
          <a:ext cx="6966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110,8 %</a:t>
          </a:r>
        </a:p>
      </cdr:txBody>
    </cdr:sp>
  </cdr:relSizeAnchor>
  <cdr:relSizeAnchor xmlns:cdr="http://schemas.openxmlformats.org/drawingml/2006/chartDrawing">
    <cdr:from>
      <cdr:x>0.20679</cdr:x>
      <cdr:y>0.05921</cdr:y>
    </cdr:from>
    <cdr:to>
      <cdr:x>0.28763</cdr:x>
      <cdr:y>0.27292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841829" y="72479"/>
          <a:ext cx="720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105,7 %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0.83883</cdr:x>
      <cdr:y>0.04328</cdr:y>
    </cdr:from>
    <cdr:to>
      <cdr:x>0.96921</cdr:x>
      <cdr:y>0.1471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2800" y="216024"/>
          <a:ext cx="1152128" cy="51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0.71661</cdr:x>
      <cdr:y>0</cdr:y>
    </cdr:from>
    <cdr:to>
      <cdr:x>0.98137</cdr:x>
      <cdr:y>0.0555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2680" y="0"/>
          <a:ext cx="2339697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32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latin typeface="+mn-lt"/>
            </a:rPr>
            <a:t>% к предыдущему периоду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0.66863</cdr:x>
      <cdr:y>0.04246</cdr:y>
    </cdr:from>
    <cdr:to>
      <cdr:x>0.95433</cdr:x>
      <cdr:y>0.116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9727" y="216024"/>
          <a:ext cx="2448272" cy="374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0.7299</cdr:x>
      <cdr:y>0.03728</cdr:y>
    </cdr:from>
    <cdr:to>
      <cdr:x>0.98199</cdr:x>
      <cdr:y>0.11082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42155" y="189700"/>
          <a:ext cx="2224965" cy="374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PermianSansTypeface" pitchFamily="50" charset="0"/>
            </a:rPr>
            <a:t>% к предыдущему периоду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B4E1686-9108-4878-979D-B7822818A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7082F6D-65C7-4A41-9E00-4DC787C85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739FC-7B31-44BB-A872-A7BC543A1BE3}" type="datetimeFigureOut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B09E09-EEC6-4F2B-A15E-D26D7E7B1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6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7D2011-8E52-4F6F-A73D-C2485BD21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61"/>
            <a:ext cx="2946400" cy="49696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9CC126-5D5A-4EC6-AE23-BADD85DD8C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057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8C91A81-03F8-4A06-B543-5C1736716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F8F323B0-F275-42F1-9DF0-51072EA394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xmlns="" id="{026A36F5-669C-4293-BF40-796A7735E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EAC93DBA-F4F7-48CC-85EF-5BE671B95F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217"/>
            <a:ext cx="5438775" cy="44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EDCCCA1B-74BB-490C-9A13-8A4B18E48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6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63B5B06A-3C3F-47F5-BFA3-828BDF46A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26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1BEC29F-890A-4B5C-AC36-B56E3C838D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9382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9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4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21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19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06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9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57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7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7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9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9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8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8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9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2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8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8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xmlns="" id="{5744414D-668E-4C24-B3CE-ED60A18D4E5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Прямоугольник 23">
            <a:extLst>
              <a:ext uri="{FF2B5EF4-FFF2-40B4-BE49-F238E27FC236}">
                <a16:creationId xmlns:a16="http://schemas.microsoft.com/office/drawing/2014/main" xmlns="" id="{A96B0E04-44EF-42F1-A4FB-9A75BF2E3408}"/>
              </a:ext>
            </a:extLst>
          </p:cNvPr>
          <p:cNvSpPr/>
          <p:nvPr/>
        </p:nvSpPr>
        <p:spPr>
          <a:xfrm flipV="1">
            <a:off x="5410200" y="3897319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24">
            <a:extLst>
              <a:ext uri="{FF2B5EF4-FFF2-40B4-BE49-F238E27FC236}">
                <a16:creationId xmlns:a16="http://schemas.microsoft.com/office/drawing/2014/main" xmlns="" id="{716D18A7-BD4E-4D94-81B8-410606363E38}"/>
              </a:ext>
            </a:extLst>
          </p:cNvPr>
          <p:cNvSpPr/>
          <p:nvPr/>
        </p:nvSpPr>
        <p:spPr>
          <a:xfrm flipV="1">
            <a:off x="5410200" y="4114801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xmlns="" id="{D62FD649-EAB0-446F-BF26-2F3A923F2961}"/>
              </a:ext>
            </a:extLst>
          </p:cNvPr>
          <p:cNvSpPr/>
          <p:nvPr/>
        </p:nvSpPr>
        <p:spPr>
          <a:xfrm flipV="1">
            <a:off x="5410206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26">
            <a:extLst>
              <a:ext uri="{FF2B5EF4-FFF2-40B4-BE49-F238E27FC236}">
                <a16:creationId xmlns:a16="http://schemas.microsoft.com/office/drawing/2014/main" xmlns="" id="{1DA150FA-ACC7-40C6-86E2-43FE8E85BC78}"/>
              </a:ext>
            </a:extLst>
          </p:cNvPr>
          <p:cNvSpPr/>
          <p:nvPr/>
        </p:nvSpPr>
        <p:spPr>
          <a:xfrm flipV="1">
            <a:off x="5410206" y="419897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>
            <a:extLst>
              <a:ext uri="{FF2B5EF4-FFF2-40B4-BE49-F238E27FC236}">
                <a16:creationId xmlns:a16="http://schemas.microsoft.com/office/drawing/2014/main" xmlns="" id="{998163C9-460D-4D49-ADCA-1FCDEA939FDF}"/>
              </a:ext>
            </a:extLst>
          </p:cNvPr>
          <p:cNvSpPr/>
          <p:nvPr/>
        </p:nvSpPr>
        <p:spPr bwMode="white">
          <a:xfrm>
            <a:off x="5410207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>
            <a:extLst>
              <a:ext uri="{FF2B5EF4-FFF2-40B4-BE49-F238E27FC236}">
                <a16:creationId xmlns:a16="http://schemas.microsoft.com/office/drawing/2014/main" xmlns="" id="{C4047F0A-F46E-4075-B122-F6486F4C7ED3}"/>
              </a:ext>
            </a:extLst>
          </p:cNvPr>
          <p:cNvSpPr/>
          <p:nvPr/>
        </p:nvSpPr>
        <p:spPr bwMode="white">
          <a:xfrm>
            <a:off x="7377113" y="4060827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xmlns="" id="{0AB8A110-CD78-4978-B25F-211AD2A777EE}"/>
              </a:ext>
            </a:extLst>
          </p:cNvPr>
          <p:cNvSpPr/>
          <p:nvPr/>
        </p:nvSpPr>
        <p:spPr>
          <a:xfrm>
            <a:off x="0" y="3649669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xmlns="" id="{D51CBB35-A523-476A-9C12-5AADEFDDDF9D}"/>
              </a:ext>
            </a:extLst>
          </p:cNvPr>
          <p:cNvSpPr/>
          <p:nvPr/>
        </p:nvSpPr>
        <p:spPr>
          <a:xfrm>
            <a:off x="0" y="3675071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xmlns="" id="{48E15E93-9866-4668-A816-7346D15A862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:a16="http://schemas.microsoft.com/office/drawing/2014/main" xmlns="" id="{7C568E42-77B6-4262-803A-B0BFE38711D2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2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:a16="http://schemas.microsoft.com/office/drawing/2014/main" xmlns="" id="{A0CC1B33-CFCA-4157-BE74-9BD024D3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3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CDD4-7826-423D-9A4D-62520F76A0B4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:a16="http://schemas.microsoft.com/office/drawing/2014/main" xmlns="" id="{A4D7222B-B086-4219-9B77-6E7643BA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>
            <a:extLst>
              <a:ext uri="{FF2B5EF4-FFF2-40B4-BE49-F238E27FC236}">
                <a16:creationId xmlns:a16="http://schemas.microsoft.com/office/drawing/2014/main" xmlns="" id="{70D91B0E-D0B1-42B6-9096-E67F215B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90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A1C28-DF0C-4BB8-835C-B78784E4B9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29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CDC44FC4-9804-401F-85AF-FF1C87D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D86A-B51F-4F77-B2D6-484DE30355F8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1CF9BFB4-9CD0-4162-A612-28D9FF0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E914150E-34FD-4367-B6A7-5A5A06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0F247-9139-4D6E-A426-4FF5EBD7C6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3566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5406920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45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87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59195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832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6552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34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964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32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DD70FE73-7E0B-4CE3-A6CB-F21FB65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05E8-1A20-4C2E-80A1-197224B4D84E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6FF8689E-715C-4957-B474-6B9F417F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B652BF71-E5E8-44AB-A7FC-7C386124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E729-B513-41D6-A25E-CE529A4E5C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372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7464171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568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069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763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914061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468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807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969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92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59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27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270861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964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141891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70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6494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353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475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01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04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5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65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366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667704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08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689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496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0726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52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972276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121446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963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30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99832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95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166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5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5689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555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8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63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8825872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59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283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706792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982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3585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811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1517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47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5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94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4652744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283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528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6446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524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3258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424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2319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524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71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312744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692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2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760989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6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967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52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947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056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39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63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8355326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0" y="643264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607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812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803871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151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0142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315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9803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665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5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06AF4A83-4E77-4BEB-8551-50049FB7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73B-EB1C-4A87-A75D-6CDD3A66B77B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C74BBCF5-C357-4152-BE40-3CF52513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CFD64BC2-2398-45DB-80A5-9B5A9A12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1B472-13AB-4359-9D4F-61822A9B1F3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43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159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18099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7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5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9" y="6432679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1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02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102655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96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044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36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89A20651-ED52-48BB-A814-EA7DD418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AB48-1152-4702-957F-15FFB092ABEC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208D08F5-8145-4D83-AB21-73D63B7E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6F3AE9A8-60F2-4CB2-AAB4-90AB48ED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64F6-7B5D-44F9-84D0-4E750B9260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310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3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0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4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24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01560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0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81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36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3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FD1BB864-85ED-4FB6-95A1-1965B39E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6470-D181-4100-B383-A77286EF52D8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C34A05D8-BC4A-4983-8803-A7FC6F86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89A7119D-AF58-43A5-B5EC-61F0517E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8587-CFE2-4803-8BFE-0C62C7B32AD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20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10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8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98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6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  <a:cs typeface="+mn-cs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+mn-cs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24264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3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326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4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68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:a16="http://schemas.microsoft.com/office/drawing/2014/main" xmlns="" id="{F395B550-EAB0-481C-BD7D-2ECA377E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E19EF2-12B7-4311-9F30-99B282BCED36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xmlns="" id="{3E05ECBF-6F82-491A-A9C7-222D458E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9E7B6-31A6-4F22-92A7-A23EE07D46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:a16="http://schemas.microsoft.com/office/drawing/2014/main" xmlns="" id="{575A2573-60AA-43CB-A9F1-517530A1C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9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5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" y="6432681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45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5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6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4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2498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0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533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57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78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86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2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493F6D-5039-48CB-891A-2E4075C8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DB0F-A198-4FD5-A5DB-9006A95A84CC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4FA9A6-28B8-4AB2-9696-96D3FC12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3B9B93-B91D-4997-9237-0C04C4FB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A224-5113-410C-9768-F443A01F46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5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271105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41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4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35793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3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04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33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02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xmlns="" id="{9EA2566D-2C9A-4720-8561-A3E60417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103-EC9F-49D4-8B3C-9E506D00C1AC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9B56CB-EE33-433D-AF7C-6EFD1C65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xmlns="" id="{0901C574-6E4F-4D87-9296-930A8758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744E-5042-417C-ADE1-93F28D1916C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1030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046549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85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72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13880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8331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85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83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7E59BC77-B094-4E0B-B529-27A0CE1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25B9-33CD-4CB5-8016-2C9D64D14FBB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7C0C2FF0-BDCE-44D9-936C-65F33B29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29246451-D09D-4AE8-AF6C-75C339C8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2A75-28AA-407B-B95E-005113835B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401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038422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6432665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8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39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69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5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27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26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93140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69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69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1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95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16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17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83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26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54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9A31D9EA-0FB0-40C1-98CB-D8CA045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2B7-11A9-4F6B-AAC1-225E5D10C019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8D3CCEA6-595B-49E5-8182-C20760E9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ED4ECC92-7D19-47FA-92D7-DEDDE449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D9A9-05B1-4B35-9F07-DE67986013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8152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30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C872E8-4799-4906-B883-9830661BF9C2}" type="datetime1">
              <a:rPr lang="ru-RU" sz="1800">
                <a:solidFill>
                  <a:srgbClr val="1C2D38"/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22.11.2024</a:t>
            </a:fld>
            <a:endParaRPr lang="ru-RU" sz="1800" dirty="0">
              <a:solidFill>
                <a:srgbClr val="1C2D38"/>
              </a:solidFill>
              <a:latin typeface="PermianSansTypeface"/>
            </a:endParaRPr>
          </a:p>
        </p:txBody>
      </p:sp>
    </p:spTree>
    <p:extLst>
      <p:ext uri="{BB962C8B-B14F-4D97-AF65-F5344CB8AC3E}">
        <p14:creationId xmlns:p14="http://schemas.microsoft.com/office/powerpoint/2010/main" val="1641226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FFFFFF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FFFFFF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1" name="Picture 60" descr="C:\Documents and Settings\b_alex\Рабочий стол\gerb.png">
            <a:extLst>
              <a:ext uri="{FF2B5EF4-FFF2-40B4-BE49-F238E27FC236}">
                <a16:creationId xmlns:a16="http://schemas.microsoft.com/office/drawing/2014/main" xmlns="" id="{19E865B3-C2BE-4424-8B1E-8503772A6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" y="6432673"/>
            <a:ext cx="232561" cy="4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99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8677466" y="6538947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ansTypeface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>
              <a:solidFill>
                <a:srgbClr val="1C2D38"/>
              </a:solidFill>
              <a:latin typeface="PermianSansTypeface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77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79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2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661F9B-464A-402B-BBCE-3547D46FB086}"/>
              </a:ext>
            </a:extLst>
          </p:cNvPr>
          <p:cNvSpPr txBox="1"/>
          <p:nvPr userDrawn="1"/>
        </p:nvSpPr>
        <p:spPr>
          <a:xfrm>
            <a:off x="1602000" y="3069034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52387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6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69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33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09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4" name="Рисунок 3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890" y="852917"/>
            <a:ext cx="5982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0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52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34"/>
            <a:ext cx="2514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>
                    <a:lumMod val="50000"/>
                    <a:lumOff val="50000"/>
                  </a:prstClr>
                </a:solidFill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22.11.2024</a:t>
            </a:fld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PermianSansType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D28C958-0A1E-4DA0-9381-9C274668ACC7}"/>
              </a:ext>
            </a:extLst>
          </p:cNvPr>
          <p:cNvSpPr/>
          <p:nvPr/>
        </p:nvSpPr>
        <p:spPr>
          <a:xfrm>
            <a:off x="0" y="36675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4EEDD87-B368-46C1-B412-3C178D5240FD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C4353C6-7DF8-4191-BAB8-694DC92AA363}"/>
              </a:ext>
            </a:extLst>
          </p:cNvPr>
          <p:cNvSpPr/>
          <p:nvPr/>
        </p:nvSpPr>
        <p:spPr>
          <a:xfrm>
            <a:off x="0" y="30801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A3BEE7D-7D9E-406C-8489-0FFC8B77C657}"/>
              </a:ext>
            </a:extLst>
          </p:cNvPr>
          <p:cNvSpPr/>
          <p:nvPr/>
        </p:nvSpPr>
        <p:spPr>
          <a:xfrm flipV="1">
            <a:off x="5410200" y="36040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A0BA088-D5A5-4D7D-B64F-9A3EBC070A8F}"/>
              </a:ext>
            </a:extLst>
          </p:cNvPr>
          <p:cNvSpPr/>
          <p:nvPr/>
        </p:nvSpPr>
        <p:spPr>
          <a:xfrm flipV="1">
            <a:off x="5410200" y="439743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5D06C7D2-78E5-48F2-80A3-6692B06B81C6}"/>
              </a:ext>
            </a:extLst>
          </p:cNvPr>
          <p:cNvSpPr/>
          <p:nvPr/>
        </p:nvSpPr>
        <p:spPr bwMode="white">
          <a:xfrm>
            <a:off x="5407027" y="496889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19552A3A-4914-44A7-87A9-28B0F117B5C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C8AA6D6-8A62-465A-BD5F-1DD1B303C3D7}"/>
              </a:ext>
            </a:extLst>
          </p:cNvPr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4A9BBAB-E211-4AD0-87CE-DB60D01F635E}"/>
              </a:ext>
            </a:extLst>
          </p:cNvPr>
          <p:cNvSpPr/>
          <p:nvPr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49BA0D7-0F8B-4567-86DC-03BDF5901350}"/>
              </a:ext>
            </a:extLst>
          </p:cNvPr>
          <p:cNvSpPr/>
          <p:nvPr/>
        </p:nvSpPr>
        <p:spPr bwMode="invGray">
          <a:xfrm>
            <a:off x="9024958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680D000-2376-4E3A-B545-4D49FECB37E4}"/>
              </a:ext>
            </a:extLst>
          </p:cNvPr>
          <p:cNvSpPr/>
          <p:nvPr/>
        </p:nvSpPr>
        <p:spPr bwMode="invGray">
          <a:xfrm>
            <a:off x="8975725" y="-1587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2EA2329-5E09-49FD-BDC9-6538BF96BFEE}"/>
              </a:ext>
            </a:extLst>
          </p:cNvPr>
          <p:cNvSpPr/>
          <p:nvPr/>
        </p:nvSpPr>
        <p:spPr bwMode="invGray">
          <a:xfrm>
            <a:off x="891542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93AB6A6-4625-487E-98CC-F2493C48B4F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63" name="Заголовок 21">
            <a:extLst>
              <a:ext uri="{FF2B5EF4-FFF2-40B4-BE49-F238E27FC236}">
                <a16:creationId xmlns:a16="http://schemas.microsoft.com/office/drawing/2014/main" xmlns="" id="{8C3CD0A2-E29D-41BE-A978-1E6A45CE1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64" name="Текст 12">
            <a:extLst>
              <a:ext uri="{FF2B5EF4-FFF2-40B4-BE49-F238E27FC236}">
                <a16:creationId xmlns:a16="http://schemas.microsoft.com/office/drawing/2014/main" xmlns="" id="{570D6665-9825-4AF0-B62A-FDAE507B9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D9002DA6-A5AA-4897-99A8-17ACFDFD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39C47F3A-C44A-439C-BEB0-B715AA9D268C}" type="datetime1">
              <a:rPr lang="ru-RU"/>
              <a:pPr>
                <a:defRPr/>
              </a:pPr>
              <a:t>22.11.2024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C3AFCE2-EAD6-4153-8C8A-6691836C5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2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8D3A7117-95BE-4AC6-9853-9EAE48E63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FFFFFF"/>
                </a:solidFill>
              </a:defRPr>
            </a:lvl1pPr>
          </a:lstStyle>
          <a:p>
            <a:fld id="{1FD701EE-C3D2-4E5C-B37E-8A6A4A9361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9" r:id="rId1"/>
    <p:sldLayoutId id="2147488092" r:id="rId2"/>
    <p:sldLayoutId id="2147488093" r:id="rId3"/>
    <p:sldLayoutId id="2147488094" r:id="rId4"/>
    <p:sldLayoutId id="2147488110" r:id="rId5"/>
    <p:sldLayoutId id="2147488111" r:id="rId6"/>
    <p:sldLayoutId id="2147488095" r:id="rId7"/>
    <p:sldLayoutId id="2147488096" r:id="rId8"/>
    <p:sldLayoutId id="2147488097" r:id="rId9"/>
    <p:sldLayoutId id="2147488098" r:id="rId10"/>
    <p:sldLayoutId id="2147488099" r:id="rId11"/>
    <p:sldLayoutId id="21474882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5" r:id="rId1"/>
    <p:sldLayoutId id="2147488216" r:id="rId2"/>
    <p:sldLayoutId id="2147488217" r:id="rId3"/>
    <p:sldLayoutId id="2147488218" r:id="rId4"/>
    <p:sldLayoutId id="2147488219" r:id="rId5"/>
    <p:sldLayoutId id="2147488220" r:id="rId6"/>
    <p:sldLayoutId id="2147488221" r:id="rId7"/>
    <p:sldLayoutId id="2147488222" r:id="rId8"/>
    <p:sldLayoutId id="2147488223" r:id="rId9"/>
    <p:sldLayoutId id="214748822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7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6" r:id="rId1"/>
    <p:sldLayoutId id="2147488227" r:id="rId2"/>
    <p:sldLayoutId id="2147488228" r:id="rId3"/>
    <p:sldLayoutId id="2147488229" r:id="rId4"/>
    <p:sldLayoutId id="2147488230" r:id="rId5"/>
    <p:sldLayoutId id="2147488231" r:id="rId6"/>
    <p:sldLayoutId id="2147488232" r:id="rId7"/>
    <p:sldLayoutId id="2147488233" r:id="rId8"/>
    <p:sldLayoutId id="2147488234" r:id="rId9"/>
    <p:sldLayoutId id="214748823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7" r:id="rId1"/>
    <p:sldLayoutId id="2147488238" r:id="rId2"/>
    <p:sldLayoutId id="2147488239" r:id="rId3"/>
    <p:sldLayoutId id="2147488240" r:id="rId4"/>
    <p:sldLayoutId id="2147488241" r:id="rId5"/>
    <p:sldLayoutId id="2147488242" r:id="rId6"/>
    <p:sldLayoutId id="2147488243" r:id="rId7"/>
    <p:sldLayoutId id="2147488244" r:id="rId8"/>
    <p:sldLayoutId id="2147488245" r:id="rId9"/>
    <p:sldLayoutId id="21474882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396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8" r:id="rId1"/>
    <p:sldLayoutId id="2147488249" r:id="rId2"/>
    <p:sldLayoutId id="2147488250" r:id="rId3"/>
    <p:sldLayoutId id="2147488251" r:id="rId4"/>
    <p:sldLayoutId id="2147488252" r:id="rId5"/>
    <p:sldLayoutId id="2147488253" r:id="rId6"/>
    <p:sldLayoutId id="2147488254" r:id="rId7"/>
    <p:sldLayoutId id="2147488255" r:id="rId8"/>
    <p:sldLayoutId id="2147488256" r:id="rId9"/>
    <p:sldLayoutId id="21474882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53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48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2" r:id="rId1"/>
    <p:sldLayoutId id="2147488273" r:id="rId2"/>
    <p:sldLayoutId id="2147488274" r:id="rId3"/>
    <p:sldLayoutId id="2147488275" r:id="rId4"/>
    <p:sldLayoutId id="2147488276" r:id="rId5"/>
    <p:sldLayoutId id="2147488277" r:id="rId6"/>
    <p:sldLayoutId id="2147488278" r:id="rId7"/>
    <p:sldLayoutId id="2147488279" r:id="rId8"/>
    <p:sldLayoutId id="2147488280" r:id="rId9"/>
    <p:sldLayoutId id="21474882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87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83" r:id="rId1"/>
    <p:sldLayoutId id="2147488284" r:id="rId2"/>
    <p:sldLayoutId id="2147488285" r:id="rId3"/>
    <p:sldLayoutId id="2147488286" r:id="rId4"/>
    <p:sldLayoutId id="2147488287" r:id="rId5"/>
    <p:sldLayoutId id="2147488288" r:id="rId6"/>
    <p:sldLayoutId id="2147488289" r:id="rId7"/>
    <p:sldLayoutId id="2147488290" r:id="rId8"/>
    <p:sldLayoutId id="2147488291" r:id="rId9"/>
    <p:sldLayoutId id="214748829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22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4" r:id="rId1"/>
    <p:sldLayoutId id="2147488295" r:id="rId2"/>
    <p:sldLayoutId id="2147488296" r:id="rId3"/>
    <p:sldLayoutId id="2147488297" r:id="rId4"/>
    <p:sldLayoutId id="2147488298" r:id="rId5"/>
    <p:sldLayoutId id="2147488299" r:id="rId6"/>
    <p:sldLayoutId id="2147488300" r:id="rId7"/>
    <p:sldLayoutId id="2147488301" r:id="rId8"/>
    <p:sldLayoutId id="2147488302" r:id="rId9"/>
    <p:sldLayoutId id="21474883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5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569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6" r:id="rId1"/>
    <p:sldLayoutId id="2147488317" r:id="rId2"/>
    <p:sldLayoutId id="2147488318" r:id="rId3"/>
    <p:sldLayoutId id="2147488319" r:id="rId4"/>
    <p:sldLayoutId id="2147488320" r:id="rId5"/>
    <p:sldLayoutId id="2147488321" r:id="rId6"/>
    <p:sldLayoutId id="2147488322" r:id="rId7"/>
    <p:sldLayoutId id="2147488323" r:id="rId8"/>
    <p:sldLayoutId id="2147488324" r:id="rId9"/>
    <p:sldLayoutId id="214748832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754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27" r:id="rId1"/>
    <p:sldLayoutId id="2147488128" r:id="rId2"/>
    <p:sldLayoutId id="2147488129" r:id="rId3"/>
    <p:sldLayoutId id="2147488130" r:id="rId4"/>
    <p:sldLayoutId id="2147488131" r:id="rId5"/>
    <p:sldLayoutId id="2147488132" r:id="rId6"/>
    <p:sldLayoutId id="2147488133" r:id="rId7"/>
    <p:sldLayoutId id="2147488134" r:id="rId8"/>
    <p:sldLayoutId id="2147488135" r:id="rId9"/>
    <p:sldLayoutId id="21474881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988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7" r:id="rId1"/>
    <p:sldLayoutId id="2147488328" r:id="rId2"/>
    <p:sldLayoutId id="2147488329" r:id="rId3"/>
    <p:sldLayoutId id="2147488330" r:id="rId4"/>
    <p:sldLayoutId id="2147488331" r:id="rId5"/>
    <p:sldLayoutId id="2147488332" r:id="rId6"/>
    <p:sldLayoutId id="2147488333" r:id="rId7"/>
    <p:sldLayoutId id="2147488334" r:id="rId8"/>
    <p:sldLayoutId id="2147488335" r:id="rId9"/>
    <p:sldLayoutId id="21474883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78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38" r:id="rId1"/>
    <p:sldLayoutId id="2147488139" r:id="rId2"/>
    <p:sldLayoutId id="2147488140" r:id="rId3"/>
    <p:sldLayoutId id="2147488141" r:id="rId4"/>
    <p:sldLayoutId id="2147488142" r:id="rId5"/>
    <p:sldLayoutId id="2147488143" r:id="rId6"/>
    <p:sldLayoutId id="2147488144" r:id="rId7"/>
    <p:sldLayoutId id="2147488145" r:id="rId8"/>
    <p:sldLayoutId id="214748814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85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36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9" r:id="rId1"/>
    <p:sldLayoutId id="2147488150" r:id="rId2"/>
    <p:sldLayoutId id="2147488151" r:id="rId3"/>
    <p:sldLayoutId id="2147488152" r:id="rId4"/>
    <p:sldLayoutId id="2147488153" r:id="rId5"/>
    <p:sldLayoutId id="2147488154" r:id="rId6"/>
    <p:sldLayoutId id="2147488155" r:id="rId7"/>
    <p:sldLayoutId id="2147488156" r:id="rId8"/>
    <p:sldLayoutId id="2147488157" r:id="rId9"/>
    <p:sldLayoutId id="21474881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  <a:cs typeface="+mn-cs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122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0" r:id="rId1"/>
    <p:sldLayoutId id="2147488161" r:id="rId2"/>
    <p:sldLayoutId id="2147488162" r:id="rId3"/>
    <p:sldLayoutId id="2147488163" r:id="rId4"/>
    <p:sldLayoutId id="2147488164" r:id="rId5"/>
    <p:sldLayoutId id="2147488165" r:id="rId6"/>
    <p:sldLayoutId id="2147488166" r:id="rId7"/>
    <p:sldLayoutId id="2147488167" r:id="rId8"/>
    <p:sldLayoutId id="21474881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75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1" r:id="rId1"/>
    <p:sldLayoutId id="2147488172" r:id="rId2"/>
    <p:sldLayoutId id="2147488173" r:id="rId3"/>
    <p:sldLayoutId id="2147488174" r:id="rId4"/>
    <p:sldLayoutId id="2147488175" r:id="rId5"/>
    <p:sldLayoutId id="2147488176" r:id="rId6"/>
    <p:sldLayoutId id="2147488177" r:id="rId7"/>
    <p:sldLayoutId id="2147488178" r:id="rId8"/>
    <p:sldLayoutId id="2147488179" r:id="rId9"/>
    <p:sldLayoutId id="214748818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872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2" r:id="rId1"/>
    <p:sldLayoutId id="2147488183" r:id="rId2"/>
    <p:sldLayoutId id="2147488184" r:id="rId3"/>
    <p:sldLayoutId id="2147488185" r:id="rId4"/>
    <p:sldLayoutId id="2147488186" r:id="rId5"/>
    <p:sldLayoutId id="2147488187" r:id="rId6"/>
    <p:sldLayoutId id="2147488188" r:id="rId7"/>
    <p:sldLayoutId id="2147488189" r:id="rId8"/>
    <p:sldLayoutId id="2147488190" r:id="rId9"/>
    <p:sldLayoutId id="21474881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952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xmlns="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xmlns="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77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F1428D-6920-4428-815E-629F8186DEAA}" type="slidenum">
              <a:rPr lang="ru-RU" smtClean="0">
                <a:latin typeface="PermianSansTypeface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PermianSansTypeface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xmlns="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864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  <p:sldLayoutId id="2147488208" r:id="rId5"/>
    <p:sldLayoutId id="2147488209" r:id="rId6"/>
    <p:sldLayoutId id="2147488210" r:id="rId7"/>
    <p:sldLayoutId id="2147488211" r:id="rId8"/>
    <p:sldLayoutId id="2147488212" r:id="rId9"/>
    <p:sldLayoutId id="214748821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1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7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7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7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7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7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7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42.jpeg"/><Relationship Id="rId4" Type="http://schemas.openxmlformats.org/officeDocument/2006/relationships/chart" Target="../charts/chart4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О бюджете Пермского муниципального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округа на 2025 год и на плановый </a:t>
            </a:r>
          </a:p>
          <a:p>
            <a:pPr lvl="0"/>
            <a:r>
              <a:rPr lang="ru-RU" b="1" dirty="0">
                <a:solidFill>
                  <a:srgbClr val="1C2D38"/>
                </a:solidFill>
                <a:latin typeface="+mj-lt"/>
              </a:rPr>
              <a:t>период 2026-2027 годов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740352" y="6381328"/>
            <a:ext cx="1151236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899592" y="260648"/>
            <a:ext cx="4185000" cy="509588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 ОКРУГА ПЕРМСКОГО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989" y="5476582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89" y="6004634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latin typeface="PermianSlabSerifTypeface" pitchFamily="50" charset="0"/>
                <a:cs typeface="+mn-cs"/>
              </a:rPr>
              <a:t>Заместитель главы администрации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16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15B1FAB8-3EA4-4518-A790-BA1E203E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21241"/>
              </p:ext>
            </p:extLst>
          </p:nvPr>
        </p:nvGraphicFramePr>
        <p:xfrm>
          <a:off x="2444995" y="908720"/>
          <a:ext cx="6513954" cy="23784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5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показателя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*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1C2D38"/>
                          </a:solidFill>
                        </a:rPr>
                        <a:t>Прогноз 1 чтение</a:t>
                      </a:r>
                      <a:endParaRPr lang="ru-RU" sz="1400" b="1" dirty="0">
                        <a:solidFill>
                          <a:srgbClr val="1C2D3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81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6" marB="45706"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2027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7 833,6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8 458,</a:t>
                      </a:r>
                      <a:r>
                        <a:rPr lang="en-US" sz="1400" dirty="0"/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7 787,1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r>
                        <a:rPr lang="ru-RU" sz="1400" baseline="0" dirty="0"/>
                        <a:t> 161,1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48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(млн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руб.)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8 270,1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8 560,3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7 787,1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8 161,1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61">
                <a:tc>
                  <a:txBody>
                    <a:bodyPr/>
                    <a:lstStyle/>
                    <a:p>
                      <a:r>
                        <a:rPr lang="ru-RU" sz="1400" dirty="0"/>
                        <a:t>Дефицит (-)/</a:t>
                      </a:r>
                    </a:p>
                    <a:p>
                      <a:r>
                        <a:rPr lang="ru-RU" sz="1400" dirty="0"/>
                        <a:t>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-436,5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  <a:r>
                        <a:rPr lang="en-US" sz="1400" dirty="0"/>
                        <a:t>10</a:t>
                      </a:r>
                      <a:r>
                        <a:rPr lang="ru-RU" sz="1400" dirty="0"/>
                        <a:t>1</a:t>
                      </a:r>
                      <a:r>
                        <a:rPr lang="en-US" sz="1400" dirty="0"/>
                        <a:t>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BA592733-0FAC-4D7A-AD70-A54A6C34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7923"/>
              </p:ext>
            </p:extLst>
          </p:nvPr>
        </p:nvGraphicFramePr>
        <p:xfrm>
          <a:off x="318000" y="3501008"/>
          <a:ext cx="8640959" cy="1438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88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8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9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параметры в расчете на душу населения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уточненный план *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268">
                <a:tc>
                  <a:txBody>
                    <a:bodyPr/>
                    <a:lstStyle/>
                    <a:p>
                      <a:r>
                        <a:rPr lang="ru-RU" sz="1400" dirty="0"/>
                        <a:t>Доходы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37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(тыс. руб. на человека)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9" marR="84419"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EB742741-05E8-45A0-8E33-7F2D405C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37909"/>
              </p:ext>
            </p:extLst>
          </p:nvPr>
        </p:nvGraphicFramePr>
        <p:xfrm>
          <a:off x="317999" y="5085184"/>
          <a:ext cx="8640961" cy="8842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09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  <a:r>
                        <a:rPr lang="en-US" sz="1400" dirty="0"/>
                        <a:t>2</a:t>
                      </a:r>
                      <a:r>
                        <a:rPr lang="ru-RU" sz="1400" dirty="0"/>
                        <a:t>4 оценка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r>
                        <a:rPr lang="ru-RU" sz="1400" dirty="0"/>
                        <a:t>Численность постоянного населения (в среднегодовом исчислении), тыс. чел.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128,890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129,140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129,313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129,514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5" marR="84415" marT="45745" marB="4574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8012" y="6021331"/>
            <a:ext cx="3340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41647D">
                    <a:lumMod val="75000"/>
                  </a:srgbClr>
                </a:solidFill>
                <a:latin typeface="PermianSansTypeface" pitchFamily="50" charset="0"/>
              </a:rPr>
              <a:t>* уточненный план бюджета на 01.10.2024 </a:t>
            </a:r>
          </a:p>
        </p:txBody>
      </p:sp>
      <p:pic>
        <p:nvPicPr>
          <p:cNvPr id="15" name="Picture 8" descr="https://e7.pngegg.com/pngimages/310/866/png-clipart-gold-coin-bullion-gold-saving-gold-co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7" l="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908720"/>
            <a:ext cx="199292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E94537-5C90-4B1F-83C3-58E9BF1EDA1F}"/>
              </a:ext>
            </a:extLst>
          </p:cNvPr>
          <p:cNvSpPr txBox="1"/>
          <p:nvPr/>
        </p:nvSpPr>
        <p:spPr>
          <a:xfrm>
            <a:off x="1187624" y="955681"/>
            <a:ext cx="7128792" cy="45709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ЧИСЛЕННОСТЬ НАСЕЛЕНИЯ НА 1 ЯНВАРЯ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6617823"/>
              </p:ext>
            </p:extLst>
          </p:nvPr>
        </p:nvGraphicFramePr>
        <p:xfrm>
          <a:off x="326311" y="1556792"/>
          <a:ext cx="8647644" cy="86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183454" y="2586237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БЮДЖЕТ ПЕРМСКОГО 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1003735"/>
              </p:ext>
            </p:extLst>
          </p:nvPr>
        </p:nvGraphicFramePr>
        <p:xfrm>
          <a:off x="165612" y="3232568"/>
          <a:ext cx="4262375" cy="31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97979" y="2603205"/>
            <a:ext cx="41759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СОБСТВЕННЫЕ ДОХОДЫ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92520790"/>
              </p:ext>
            </p:extLst>
          </p:nvPr>
        </p:nvGraphicFramePr>
        <p:xfrm>
          <a:off x="4834685" y="2972537"/>
          <a:ext cx="4139270" cy="349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Краткая характеристика бюджета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6957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доходов бюджета Пермского муниципального округа на 2024-2025 годы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84189"/>
              </p:ext>
            </p:extLst>
          </p:nvPr>
        </p:nvGraphicFramePr>
        <p:xfrm>
          <a:off x="127440" y="2060848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186561" y="1047511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2024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уточненный 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4780555" y="1056440"/>
            <a:ext cx="40821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2025 год</a:t>
            </a: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проект бюджета</a:t>
            </a:r>
          </a:p>
        </p:txBody>
      </p:sp>
      <p:graphicFrame>
        <p:nvGraphicFramePr>
          <p:cNvPr id="13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67879"/>
              </p:ext>
            </p:extLst>
          </p:nvPr>
        </p:nvGraphicFramePr>
        <p:xfrm>
          <a:off x="4555424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xmlns="" id="{E27520AE-4A05-4558-A36E-D60164EFD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07009"/>
              </p:ext>
            </p:extLst>
          </p:nvPr>
        </p:nvGraphicFramePr>
        <p:xfrm>
          <a:off x="4644008" y="2132856"/>
          <a:ext cx="4588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579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br>
              <a:rPr lang="ru-RU" altLang="ru-RU" sz="2200" dirty="0">
                <a:cs typeface="Times New Roman" panose="02020603050405020304" pitchFamily="18" charset="0"/>
              </a:rPr>
            </a:br>
            <a:r>
              <a:rPr lang="ru-RU" altLang="ru-RU" sz="2200" dirty="0">
                <a:cs typeface="Times New Roman" panose="02020603050405020304" pitchFamily="18" charset="0"/>
              </a:rPr>
              <a:t> Пермского муниципального округа на 2025 год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xmlns="" id="{D2353292-5782-4704-8E03-53363FB646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3359217"/>
              </p:ext>
            </p:extLst>
          </p:nvPr>
        </p:nvGraphicFramePr>
        <p:xfrm>
          <a:off x="127440" y="1038582"/>
          <a:ext cx="8837048" cy="525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8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налоговых доходов на 2024-2027 гг.  </a:t>
            </a:r>
            <a:r>
              <a:rPr lang="ru-RU" altLang="ru-RU" sz="2000" dirty="0">
                <a:cs typeface="Times New Roman" panose="02020603050405020304" pitchFamily="18" charset="0"/>
              </a:rPr>
              <a:t>(с учетом доп. норматива по НДФЛ взамен дотации), 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908720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597590"/>
              </p:ext>
            </p:extLst>
          </p:nvPr>
        </p:nvGraphicFramePr>
        <p:xfrm>
          <a:off x="179512" y="1191062"/>
          <a:ext cx="8820471" cy="52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671" y="914063"/>
            <a:ext cx="233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n-lt"/>
              </a:rPr>
              <a:t>% к предыдущему периоду</a:t>
            </a:r>
          </a:p>
        </p:txBody>
      </p:sp>
    </p:spTree>
    <p:extLst>
      <p:ext uri="{BB962C8B-B14F-4D97-AF65-F5344CB8AC3E}">
        <p14:creationId xmlns:p14="http://schemas.microsoft.com/office/powerpoint/2010/main" val="391033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2" y="49213"/>
            <a:ext cx="8973305" cy="71596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Динамика поступления налога на доходы физических лиц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2024-2027 годы (с учетом доп. норматива по НДФЛ  взамен дотации),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/>
              <a:t>млн руб.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90708"/>
              </p:ext>
            </p:extLst>
          </p:nvPr>
        </p:nvGraphicFramePr>
        <p:xfrm>
          <a:off x="137883" y="1124744"/>
          <a:ext cx="89068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581099"/>
              </p:ext>
            </p:extLst>
          </p:nvPr>
        </p:nvGraphicFramePr>
        <p:xfrm>
          <a:off x="29834" y="1844824"/>
          <a:ext cx="911416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21645"/>
              </p:ext>
            </p:extLst>
          </p:nvPr>
        </p:nvGraphicFramePr>
        <p:xfrm>
          <a:off x="223652" y="4365104"/>
          <a:ext cx="8707429" cy="2005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73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2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Доп. норматив отчислений по НДФЛ взамен дотации, 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29,094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27,2353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23,2601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23,8655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НДФЛ по доп. нормативу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1 024,7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995,9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1 132,2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Дотация на выравнивание в виде доп. норматива по НДФЛ, утвержденная в краевом бюджете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702,4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904,8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879,3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7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Динамика поступления акцизов на нефтепродукты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на 2024-2027 годы,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1033F961-8FF8-4D38-9E40-64095958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669839"/>
              </p:ext>
            </p:extLst>
          </p:nvPr>
        </p:nvGraphicFramePr>
        <p:xfrm>
          <a:off x="111528" y="1038582"/>
          <a:ext cx="8837048" cy="49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6453336"/>
            <a:ext cx="230425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совокупный доход Пермского муниципального округа 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411148"/>
              </p:ext>
            </p:extLst>
          </p:nvPr>
        </p:nvGraphicFramePr>
        <p:xfrm>
          <a:off x="1887562" y="822558"/>
          <a:ext cx="725643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6338613"/>
              </p:ext>
            </p:extLst>
          </p:nvPr>
        </p:nvGraphicFramePr>
        <p:xfrm>
          <a:off x="185301" y="3501009"/>
          <a:ext cx="8677435" cy="2756574"/>
        </p:xfrm>
        <a:graphic>
          <a:graphicData uri="http://schemas.openxmlformats.org/drawingml/2006/table">
            <a:tbl>
              <a:tblPr/>
              <a:tblGrid>
                <a:gridCol w="229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71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Налоги на совокупный налог, всего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402,8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595,7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620,1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644,9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упрощенной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377,7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486,2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590,7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614,3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единый сельскохозяйственный налог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</a:rPr>
                        <a:t>- налог, взимаемый с применением патентной системы налогообложения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mianSansTypeface" pitchFamily="50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91433" marR="91433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85547" l="8887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8" t="7995" r="6436" b="14429"/>
          <a:stretch/>
        </p:blipFill>
        <p:spPr bwMode="auto">
          <a:xfrm>
            <a:off x="127441" y="1038583"/>
            <a:ext cx="2284320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7" y="0"/>
            <a:ext cx="8640960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Налоги на имущество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2024 - 2027 годы, млн руб.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43339"/>
              </p:ext>
            </p:extLst>
          </p:nvPr>
        </p:nvGraphicFramePr>
        <p:xfrm>
          <a:off x="1949969" y="1038582"/>
          <a:ext cx="6912768" cy="325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E843CC04-4634-493C-8C9C-4D2F587F45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3527667"/>
              </p:ext>
            </p:extLst>
          </p:nvPr>
        </p:nvGraphicFramePr>
        <p:xfrm>
          <a:off x="156370" y="4437112"/>
          <a:ext cx="8808117" cy="14934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2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Налоги на имущество,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341,1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349,6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366,1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381,1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396,4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налог на имущество физических лиц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99,0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106,8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111,2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115,6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- земельный налог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</a:endParaRPr>
                    </a:p>
                  </a:txBody>
                  <a:tcPr marL="91433" marR="91433" marT="45714" marB="45714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246,2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250,6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259,3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269,9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ansTypeface" pitchFamily="50" charset="0"/>
                        </a:rPr>
                        <a:t>280,8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1433" marR="91433" marT="45714" marB="45714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2" descr="http://palyulin.ru/netcat_files/23/21/zem_uc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" y="1269802"/>
            <a:ext cx="2452987" cy="23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238868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неналоговых доходов</a:t>
            </a:r>
          </a:p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на 2024-2027 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2F691E10-DA87-4819-9A84-8FBE2B813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80065"/>
              </p:ext>
            </p:extLst>
          </p:nvPr>
        </p:nvGraphicFramePr>
        <p:xfrm>
          <a:off x="210425" y="1038582"/>
          <a:ext cx="8826071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Общая характеристика муниципального образования Пермский муниципальный округ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76E71A32-26F8-489F-8D65-4E7CF802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" y="1022915"/>
            <a:ext cx="41182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Основан:</a:t>
            </a:r>
            <a:r>
              <a:rPr lang="ru-RU" altLang="ru-RU" sz="1600" dirty="0">
                <a:solidFill>
                  <a:srgbClr val="FF3399"/>
                </a:solidFill>
                <a:latin typeface="PermianSansTypeface" pitchFamily="50" charset="0"/>
              </a:rPr>
              <a:t> </a:t>
            </a:r>
            <a:r>
              <a:rPr lang="ru-RU" altLang="ru-RU" sz="1600" b="1" dirty="0">
                <a:latin typeface="PermianSansTypeface" pitchFamily="50" charset="0"/>
              </a:rPr>
              <a:t>1939 год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Общая площадь:  </a:t>
            </a:r>
            <a:r>
              <a:rPr lang="ru-RU" altLang="ru-RU" sz="1600" b="1" dirty="0">
                <a:latin typeface="PermianSansTypeface" pitchFamily="50" charset="0"/>
              </a:rPr>
              <a:t>3 871,98 кв. км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Численность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12</a:t>
            </a:r>
            <a:r>
              <a:rPr lang="en-US" altLang="ru-RU" sz="1600" b="1" dirty="0">
                <a:latin typeface="PermianSansTypeface" pitchFamily="50" charset="0"/>
              </a:rPr>
              <a:t>8</a:t>
            </a:r>
            <a:r>
              <a:rPr lang="ru-RU" altLang="ru-RU" sz="1600" b="1" dirty="0">
                <a:latin typeface="PermianSansTypeface" pitchFamily="50" charset="0"/>
              </a:rPr>
              <a:t> 718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latin typeface="PermianSansTypeface" pitchFamily="50" charset="0"/>
              </a:rPr>
              <a:t>Плотность населения: </a:t>
            </a:r>
            <a:r>
              <a:rPr lang="ru-RU" altLang="ru-RU" sz="1600" b="1" dirty="0">
                <a:latin typeface="PermianSansTypeface" pitchFamily="50" charset="0"/>
              </a:rPr>
              <a:t>30 чел. на 1 кв. км</a:t>
            </a:r>
          </a:p>
          <a:p>
            <a:pPr>
              <a:lnSpc>
                <a:spcPct val="150000"/>
              </a:lnSpc>
            </a:pPr>
            <a:endParaRPr lang="ru-RU" altLang="ru-RU" sz="1600" dirty="0">
              <a:solidFill>
                <a:srgbClr val="0070C0"/>
              </a:solidFill>
              <a:latin typeface="PermianSansTypeface" pitchFamily="50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xmlns="" id="{E7256C49-2E13-4C66-8F49-F154A71018C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245" y="924393"/>
            <a:ext cx="4469400" cy="54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6881" y="2713693"/>
            <a:ext cx="47642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latin typeface="PermianSansTypeface" pitchFamily="50" charset="0"/>
              </a:rPr>
              <a:t>Основные виды экономической деятельности:</a:t>
            </a:r>
            <a:endParaRPr lang="ru-RU" altLang="ru-RU" sz="1600" b="1" dirty="0">
              <a:solidFill>
                <a:srgbClr val="0000FF"/>
              </a:solidFill>
              <a:latin typeface="PermianSansTypeface" pitchFamily="50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xmlns="" id="{EEC9FA97-483E-4DE1-9BD6-1DA68FAE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56" y="3052247"/>
            <a:ext cx="3941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-обрабатывающее производство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-добыча топливно-   энергетических полезных ископаемых</a:t>
            </a:r>
            <a:br>
              <a:rPr lang="ru-RU" alt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-транспортировка и хранение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-строительство</a:t>
            </a:r>
          </a:p>
          <a:p>
            <a:endParaRPr lang="ru-RU" altLang="ru-RU" sz="1600" dirty="0">
              <a:latin typeface="PermianSansTypeface" pitchFamily="50" charset="0"/>
            </a:endParaRPr>
          </a:p>
          <a:p>
            <a:r>
              <a:rPr lang="ru-RU" altLang="ru-RU" sz="1600" dirty="0">
                <a:latin typeface="PermianSansTypeface" pitchFamily="50" charset="0"/>
              </a:rPr>
              <a:t>-сельское хозяйство</a:t>
            </a:r>
          </a:p>
          <a:p>
            <a:r>
              <a:rPr lang="ru-RU" sz="1600" dirty="0">
                <a:latin typeface="PermianSansTypeface" pitchFamily="50" charset="0"/>
              </a:rPr>
              <a:t/>
            </a:r>
            <a:br>
              <a:rPr lang="ru-RU" sz="1600" dirty="0">
                <a:latin typeface="PermianSansTypeface" pitchFamily="50" charset="0"/>
              </a:rPr>
            </a:br>
            <a:endParaRPr lang="ru-RU" altLang="ru-RU" sz="1600" dirty="0">
              <a:latin typeface="PermianSansTypeface" pitchFamily="50" charset="0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" y="3140968"/>
            <a:ext cx="489977" cy="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042" b="40244"/>
          <a:stretch/>
        </p:blipFill>
        <p:spPr bwMode="auto">
          <a:xfrm>
            <a:off x="669031" y="3789040"/>
            <a:ext cx="469629" cy="4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 descr="C:\Users\feu21-03\Documents\Работа\Презентации\рисунки для презентации к проекту бюджета\8.png">
            <a:extLst>
              <a:ext uri="{FF2B5EF4-FFF2-40B4-BE49-F238E27FC236}">
                <a16:creationId xmlns:a16="http://schemas.microsoft.com/office/drawing/2014/main" xmlns="" id="{86578978-CDF8-4DE4-A6D9-A980D301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4386540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" y="4870771"/>
            <a:ext cx="464530" cy="4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7" y="5336261"/>
            <a:ext cx="530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6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1712"/>
            <a:ext cx="903649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платежей за негативное воздействие на окружающую среду на 2024-2025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073007FA-440E-4E71-A56D-3ECA67C6A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24320"/>
              </p:ext>
            </p:extLst>
          </p:nvPr>
        </p:nvGraphicFramePr>
        <p:xfrm>
          <a:off x="127440" y="1038582"/>
          <a:ext cx="8820150" cy="502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15659"/>
              </p:ext>
            </p:extLst>
          </p:nvPr>
        </p:nvGraphicFramePr>
        <p:xfrm>
          <a:off x="153428" y="1038582"/>
          <a:ext cx="8709310" cy="581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использования имущества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40" y="49213"/>
            <a:ext cx="8909056" cy="715962"/>
          </a:xfrm>
        </p:spPr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Динамика поступления доходов от продажи материальных и нематериальных активов на 2024-2027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6749"/>
              </p:ext>
            </p:extLst>
          </p:nvPr>
        </p:nvGraphicFramePr>
        <p:xfrm>
          <a:off x="-252536" y="1038582"/>
          <a:ext cx="93965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5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8288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Дотация бюджету Пермского муниципального округа </a:t>
            </a:r>
          </a:p>
          <a:p>
            <a:pPr marL="109537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dirty="0">
                <a:latin typeface="PermianSlabSerifTypeface" pitchFamily="50" charset="0"/>
              </a:rPr>
              <a:t>из бюджета Пермского края </a:t>
            </a:r>
            <a:r>
              <a:rPr lang="ru-RU" sz="2200" kern="0" dirty="0">
                <a:latin typeface="PermianSlabSerifTypeface" pitchFamily="50" charset="0"/>
              </a:rPr>
              <a:t>на 2024 и 2025 гг.,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88755946"/>
              </p:ext>
            </p:extLst>
          </p:nvPr>
        </p:nvGraphicFramePr>
        <p:xfrm>
          <a:off x="118582" y="908720"/>
          <a:ext cx="32569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00938248"/>
              </p:ext>
            </p:extLst>
          </p:nvPr>
        </p:nvGraphicFramePr>
        <p:xfrm>
          <a:off x="3195453" y="908721"/>
          <a:ext cx="2791695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32363085"/>
              </p:ext>
            </p:extLst>
          </p:nvPr>
        </p:nvGraphicFramePr>
        <p:xfrm>
          <a:off x="6034316" y="908720"/>
          <a:ext cx="272522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19746"/>
              </p:ext>
            </p:extLst>
          </p:nvPr>
        </p:nvGraphicFramePr>
        <p:xfrm>
          <a:off x="384458" y="3717032"/>
          <a:ext cx="8508022" cy="2519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26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Наименование показателя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2024 год    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 уточн. план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прогноз</a:t>
                      </a:r>
                      <a:r>
                        <a:rPr lang="ru-RU" sz="1400" baseline="0" dirty="0">
                          <a:latin typeface="PermianSansTypeface" pitchFamily="50" charset="0"/>
                        </a:rPr>
                        <a:t> 1 чтение</a:t>
                      </a:r>
                      <a:endParaRPr lang="ru-RU" sz="1400" dirty="0">
                        <a:latin typeface="PermianSansTypeface" pitchFamily="50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на выравнивание в виде доп. норматива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702,4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904,8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росту доходов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19,3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30,0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 к увеличению численности самозанятых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33,4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33,4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Дотация</a:t>
                      </a:r>
                      <a:r>
                        <a:rPr lang="ru-RU" sz="1400" baseline="0" dirty="0">
                          <a:latin typeface="PermianSansTypeface" pitchFamily="50" charset="0"/>
                        </a:rPr>
                        <a:t> на частичную компенсацию увел. расходов по оплате налога на имущество объектов соц. сферы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0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34,9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PermianSansTypeface" pitchFamily="50" charset="0"/>
                        </a:rPr>
                        <a:t>Всего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755,1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PermianSansTypeface" pitchFamily="50" charset="0"/>
                        </a:rPr>
                        <a:t>1 003,1</a:t>
                      </a:r>
                      <a:endParaRPr lang="ru-RU" sz="1400" b="1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4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Динамика расходов бюджета Пермского муниципального округа на 2024-2027 годы, млн руб.</a:t>
            </a:r>
          </a:p>
        </p:txBody>
      </p:sp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EE00D746-C91B-475F-876B-F42DC44F8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65318"/>
              </p:ext>
            </p:extLst>
          </p:nvPr>
        </p:nvGraphicFramePr>
        <p:xfrm>
          <a:off x="179512" y="908720"/>
          <a:ext cx="8784976" cy="51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24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DBBDFAFE-6209-47D0-86C4-C6C4C310A0E4}"/>
              </a:ext>
            </a:extLst>
          </p:cNvPr>
          <p:cNvSpPr/>
          <p:nvPr/>
        </p:nvSpPr>
        <p:spPr>
          <a:xfrm>
            <a:off x="311213" y="967526"/>
            <a:ext cx="2844378" cy="111601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ansTypeface" pitchFamily="50" charset="0"/>
                <a:cs typeface="+mn-cs"/>
              </a:rPr>
              <a:t>стимулирование инвестиционной привлекательности, развитие муниципально-частного партнерства для решения задач бюджетной сферы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B32622DD-96CC-48CC-AE26-2178710E029F}"/>
              </a:ext>
            </a:extLst>
          </p:cNvPr>
          <p:cNvSpPr/>
          <p:nvPr/>
        </p:nvSpPr>
        <p:spPr>
          <a:xfrm>
            <a:off x="3417788" y="893769"/>
            <a:ext cx="2491389" cy="865187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социальной направленности бюджета Пермского муниципального округа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E9AE162-E6A6-4324-BEFC-15A51A586A45}"/>
              </a:ext>
            </a:extLst>
          </p:cNvPr>
          <p:cNvSpPr/>
          <p:nvPr/>
        </p:nvSpPr>
        <p:spPr>
          <a:xfrm>
            <a:off x="6080959" y="926668"/>
            <a:ext cx="2732148" cy="136819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мероприятий, направленных на развитие на территории Пермского муниципального округа практик инициативного бюджетирования и с участием самообложения граждан 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BD107EFF-3AFE-4E74-818A-639A335CED81}"/>
              </a:ext>
            </a:extLst>
          </p:cNvPr>
          <p:cNvSpPr/>
          <p:nvPr/>
        </p:nvSpPr>
        <p:spPr>
          <a:xfrm>
            <a:off x="6480287" y="2421126"/>
            <a:ext cx="2556209" cy="190876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1C8B238-677C-439B-8584-D330E6B9CCEC}"/>
              </a:ext>
            </a:extLst>
          </p:cNvPr>
          <p:cNvSpPr/>
          <p:nvPr/>
        </p:nvSpPr>
        <p:spPr>
          <a:xfrm>
            <a:off x="6609834" y="4457438"/>
            <a:ext cx="2297113" cy="87094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реализации национальных проектах, федеральных и региональных программах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F2136E0-CF8F-4AB3-B3A9-8B2D52A96D65}"/>
              </a:ext>
            </a:extLst>
          </p:cNvPr>
          <p:cNvSpPr/>
          <p:nvPr/>
        </p:nvSpPr>
        <p:spPr>
          <a:xfrm>
            <a:off x="6080958" y="5434357"/>
            <a:ext cx="2900427" cy="93853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содержания улично-дорожной сети и благоустройства населенных пунктов округа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F2136E0-CF8F-4AB3-B3A9-8B2D52A96D65}"/>
              </a:ext>
            </a:extLst>
          </p:cNvPr>
          <p:cNvSpPr/>
          <p:nvPr/>
        </p:nvSpPr>
        <p:spPr>
          <a:xfrm>
            <a:off x="3434138" y="5467173"/>
            <a:ext cx="2475039" cy="87290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сбалансированного бюджета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6835D1C-554E-4879-BE42-BED1A0A9D319}"/>
              </a:ext>
            </a:extLst>
          </p:cNvPr>
          <p:cNvSpPr/>
          <p:nvPr/>
        </p:nvSpPr>
        <p:spPr>
          <a:xfrm>
            <a:off x="189021" y="5237373"/>
            <a:ext cx="2949049" cy="1117600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соблюдение нормативов расходов на содержание органов местного самоуправления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0708AEE1-F078-4DD5-81E8-A6485ED7D4C8}"/>
              </a:ext>
            </a:extLst>
          </p:cNvPr>
          <p:cNvSpPr/>
          <p:nvPr/>
        </p:nvSpPr>
        <p:spPr>
          <a:xfrm>
            <a:off x="138704" y="4250439"/>
            <a:ext cx="2376487" cy="82946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в бюджет средств из федерального и краевого бюджета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B83BA814-5E1B-4F0B-BB1C-C53BEEA52456}"/>
              </a:ext>
            </a:extLst>
          </p:cNvPr>
          <p:cNvSpPr/>
          <p:nvPr/>
        </p:nvSpPr>
        <p:spPr>
          <a:xfrm>
            <a:off x="138703" y="2261223"/>
            <a:ext cx="2376487" cy="1847226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системы закупок для обеспечения муниципальных нужд путем централизации закупок и передачи отдельных полномочий по осуществлению закупок одному уполномоченному органу</a:t>
            </a:r>
          </a:p>
        </p:txBody>
      </p:sp>
      <p:sp>
        <p:nvSpPr>
          <p:cNvPr id="23" name="Блок-схема: подготовка 22">
            <a:extLst>
              <a:ext uri="{FF2B5EF4-FFF2-40B4-BE49-F238E27FC236}">
                <a16:creationId xmlns:a16="http://schemas.microsoft.com/office/drawing/2014/main" xmlns="" id="{E0EF1714-31DD-4FDD-9E16-BB95348F9128}"/>
              </a:ext>
            </a:extLst>
          </p:cNvPr>
          <p:cNvSpPr/>
          <p:nvPr/>
        </p:nvSpPr>
        <p:spPr>
          <a:xfrm rot="5400000">
            <a:off x="3412689" y="2503357"/>
            <a:ext cx="2248772" cy="2199668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63939E22-174F-447D-BF4A-DCAB6D54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37" y="3278187"/>
            <a:ext cx="2137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5CE3B25-6DFE-4458-88C2-D5C7CF4ACAC4}"/>
              </a:ext>
            </a:extLst>
          </p:cNvPr>
          <p:cNvSpPr/>
          <p:nvPr/>
        </p:nvSpPr>
        <p:spPr>
          <a:xfrm>
            <a:off x="5275970" y="2128083"/>
            <a:ext cx="592138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xmlns="" id="{34F61666-6E8E-4D0E-864F-D7C0AA65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539" y="2128059"/>
            <a:ext cx="38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5824092" y="290834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xmlns="" id="{2F6D7917-DB7B-41A8-9BED-D0D0690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2881846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61F1B87-3038-4DDF-A6BA-87570F342C24}"/>
              </a:ext>
            </a:extLst>
          </p:cNvPr>
          <p:cNvSpPr/>
          <p:nvPr/>
        </p:nvSpPr>
        <p:spPr>
          <a:xfrm>
            <a:off x="5889737" y="4163138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xmlns="" id="{304DD8D9-3FE0-4888-B9ED-74252E8F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4175125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5317040" y="4737917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xmlns="" id="{395A3CD4-1D71-4756-A3DA-E9396CA3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504" y="4727577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6A12EE0-C280-48D7-A777-7884EAD3D3D9}"/>
              </a:ext>
            </a:extLst>
          </p:cNvPr>
          <p:cNvSpPr/>
          <p:nvPr/>
        </p:nvSpPr>
        <p:spPr>
          <a:xfrm>
            <a:off x="4229852" y="4858094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7" y="4848570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96979055-21F0-4887-B04C-A241C7677F43}"/>
              </a:ext>
            </a:extLst>
          </p:cNvPr>
          <p:cNvSpPr/>
          <p:nvPr/>
        </p:nvSpPr>
        <p:spPr>
          <a:xfrm>
            <a:off x="3078271" y="4753705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71" y="4753705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EDF7CEC-2920-4F04-ACA2-60D87B2B15A2}"/>
              </a:ext>
            </a:extLst>
          </p:cNvPr>
          <p:cNvSpPr/>
          <p:nvPr/>
        </p:nvSpPr>
        <p:spPr>
          <a:xfrm>
            <a:off x="2555876" y="4026695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268" y="4036997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04384A45-D1F1-439D-843A-98C41A5B5E47}"/>
              </a:ext>
            </a:extLst>
          </p:cNvPr>
          <p:cNvSpPr/>
          <p:nvPr/>
        </p:nvSpPr>
        <p:spPr>
          <a:xfrm>
            <a:off x="2555875" y="2854365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DF78B2E9-1C21-4B71-8CCB-F1950E39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60506"/>
            <a:ext cx="38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46" y="2306609"/>
            <a:ext cx="758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CE47DD50-0925-40BA-8C18-12B25007F40D}"/>
              </a:ext>
            </a:extLst>
          </p:cNvPr>
          <p:cNvSpPr/>
          <p:nvPr/>
        </p:nvSpPr>
        <p:spPr>
          <a:xfrm>
            <a:off x="3138070" y="2140950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50" y="2123826"/>
            <a:ext cx="625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F421C20A-5BA0-4B6D-9C75-EF12731DA7F1}"/>
              </a:ext>
            </a:extLst>
          </p:cNvPr>
          <p:cNvSpPr/>
          <p:nvPr/>
        </p:nvSpPr>
        <p:spPr>
          <a:xfrm>
            <a:off x="4236703" y="183648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11376EC1-3512-4858-8E33-9247B2E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91439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kern="0" dirty="0"/>
              <a:t>Основные подходы к формированию расходов бюджета </a:t>
            </a:r>
            <a:br>
              <a:rPr lang="ru-RU" sz="2200" kern="0" dirty="0"/>
            </a:br>
            <a:r>
              <a:rPr lang="ru-RU" sz="2200" kern="0" dirty="0"/>
              <a:t>на 2025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130816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005542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26407031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469573" y="339194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2710870" y="3391937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lnSpc>
                <a:spcPts val="12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1987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национальных проектах в 2025 году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294339" y="1390417"/>
            <a:ext cx="38560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3840842" y="3753788"/>
            <a:ext cx="5053914" cy="12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5531" y="1390417"/>
            <a:ext cx="4254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–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C2D38"/>
                </a:solidFill>
                <a:latin typeface="PermianSansTypeface"/>
                <a:cs typeface="Times New Roman" panose="02020603050405020304" pitchFamily="18" charset="0"/>
              </a:rPr>
              <a:t>5 242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156" y="3879512"/>
            <a:ext cx="4184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PermianSansTypeface"/>
                <a:cs typeface="Times New Roman" panose="02020603050405020304" pitchFamily="18" charset="0"/>
              </a:rPr>
              <a:t> – 46 869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170297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Участие Пермского муниципального округа в региональных проектах в 2025 году</a:t>
            </a:r>
            <a:r>
              <a:rPr lang="en-US" altLang="ru-RU" sz="2031" dirty="0">
                <a:cs typeface="Times New Roman" panose="02020603050405020304" pitchFamily="18" charset="0"/>
              </a:rPr>
              <a:t>, </a:t>
            </a:r>
            <a:r>
              <a:rPr lang="ru-RU" altLang="ru-RU" sz="2031" dirty="0">
                <a:cs typeface="Times New Roman" panose="02020603050405020304" pitchFamily="18" charset="0"/>
              </a:rPr>
              <a:t>млн руб.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09973"/>
            <a:ext cx="5318745" cy="398814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24751"/>
              </p:ext>
            </p:extLst>
          </p:nvPr>
        </p:nvGraphicFramePr>
        <p:xfrm>
          <a:off x="185052" y="970085"/>
          <a:ext cx="8736403" cy="5356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3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69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Наименование регионального проекта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ВСЕГО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Краевой + Фед. бюджеты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Местный бюджет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Комфортный край,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+mj-lt"/>
                        </a:rPr>
                        <a:t>в том числе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451,7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410,6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41,1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Школьный двор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41,8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4,2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Новый клуб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37,8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37,7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Культурная реновация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326,1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296,7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29,4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Качественное водоснабжение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18,3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13,7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4,6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Школьная остановка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3,0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0,3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45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Наша улица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24,4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21,9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2,5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Развитие преобразованных  территорий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43,2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21,6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Модернизация систем коммунальной инфраструктуры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56,7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49,6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7,1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Модернизации школьных систем образования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133,9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123,7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10,2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685,5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605,5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</a:rPr>
                        <a:t>80,0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Доля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100,0 %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88,3 %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11,7 %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74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1" dirty="0">
                <a:cs typeface="Times New Roman" panose="02020603050405020304" pitchFamily="18" charset="0"/>
              </a:rPr>
              <a:t>Индексация ФОТ работников бюджетной сферы и материальных затрат муниципальных учреждений </a:t>
            </a:r>
            <a:endParaRPr lang="ru-RU" sz="2031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3768" y="6458582"/>
            <a:ext cx="5318745" cy="373650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384458" y="1567870"/>
            <a:ext cx="8375084" cy="3655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ФОТ указных категорий </a:t>
            </a:r>
            <a:r>
              <a:rPr lang="ru-RU" dirty="0">
                <a:cs typeface="Times New Roman" panose="02020603050405020304" pitchFamily="18" charset="0"/>
              </a:rPr>
              <a:t>– исходя из роста трудового дохода (10,8 % к 2024 году);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ФОТ прочий персонал, муниципальные служащие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2,2 % с 01.04.2025 г. (доиндексация 2024г.), 5,2 % с 01.07.2025 г.;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r>
              <a:rPr lang="ru-RU" b="1" dirty="0">
                <a:cs typeface="Times New Roman" panose="02020603050405020304" pitchFamily="18" charset="0"/>
              </a:rPr>
              <a:t>Материальные затраты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5,2 % с 01.01.2025 г.</a:t>
            </a:r>
          </a:p>
        </p:txBody>
      </p:sp>
    </p:spTree>
    <p:extLst>
      <p:ext uri="{BB962C8B-B14F-4D97-AF65-F5344CB8AC3E}">
        <p14:creationId xmlns:p14="http://schemas.microsoft.com/office/powerpoint/2010/main" val="36076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Процесс формирования проекта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Блок-схема: подготовка 6">
            <a:extLst>
              <a:ext uri="{FF2B5EF4-FFF2-40B4-BE49-F238E27FC236}">
                <a16:creationId xmlns:a16="http://schemas.microsoft.com/office/drawing/2014/main" xmlns="" id="{F4EC74B8-8E26-451C-ADE8-9908121A659F}"/>
              </a:ext>
            </a:extLst>
          </p:cNvPr>
          <p:cNvSpPr/>
          <p:nvPr/>
        </p:nvSpPr>
        <p:spPr>
          <a:xfrm rot="5400000">
            <a:off x="3459163" y="2385525"/>
            <a:ext cx="2089150" cy="2447925"/>
          </a:xfrm>
          <a:prstGeom prst="flowChartPreparation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B6A53-D58E-4E9A-B08B-5C3ACC31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194348"/>
            <a:ext cx="2016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ПРОЕКТ БЮДЖЕТА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1AD25F99-EBAB-470F-8F86-272B45B38D2E}"/>
              </a:ext>
            </a:extLst>
          </p:cNvPr>
          <p:cNvSpPr/>
          <p:nvPr/>
        </p:nvSpPr>
        <p:spPr>
          <a:xfrm>
            <a:off x="2714632" y="1032777"/>
            <a:ext cx="3578225" cy="616014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TextBox 16393">
            <a:extLst>
              <a:ext uri="{FF2B5EF4-FFF2-40B4-BE49-F238E27FC236}">
                <a16:creationId xmlns:a16="http://schemas.microsoft.com/office/drawing/2014/main" xmlns="" id="{B0BEA006-B5D6-46DF-A223-B2457C2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1038582"/>
            <a:ext cx="400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Национальные цели развития РФ, определенные Президентом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B688DCA6-F3D8-4B3D-A438-01C9051DEC05}"/>
              </a:ext>
            </a:extLst>
          </p:cNvPr>
          <p:cNvSpPr/>
          <p:nvPr/>
        </p:nvSpPr>
        <p:spPr>
          <a:xfrm>
            <a:off x="6524637" y="2336030"/>
            <a:ext cx="2339975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Box 16383">
            <a:extLst>
              <a:ext uri="{FF2B5EF4-FFF2-40B4-BE49-F238E27FC236}">
                <a16:creationId xmlns:a16="http://schemas.microsoft.com/office/drawing/2014/main" xmlns="" id="{CEE8578A-0A68-4AA3-82C4-C6ED7C2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474" y="2312017"/>
            <a:ext cx="241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Прогноз социально-экономического развития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D619415-B7FC-4F21-8DA7-73BC7756F334}"/>
              </a:ext>
            </a:extLst>
          </p:cNvPr>
          <p:cNvSpPr/>
          <p:nvPr/>
        </p:nvSpPr>
        <p:spPr>
          <a:xfrm>
            <a:off x="6628608" y="4183336"/>
            <a:ext cx="2297112" cy="1085599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392">
            <a:extLst>
              <a:ext uri="{FF2B5EF4-FFF2-40B4-BE49-F238E27FC236}">
                <a16:creationId xmlns:a16="http://schemas.microsoft.com/office/drawing/2014/main" xmlns="" id="{2D4BB6E6-D5EC-4BFF-A0C7-68BABEAC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8" y="4191717"/>
            <a:ext cx="2236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7656D1E6-B4F0-4902-A1CE-5F88EFE87651}"/>
              </a:ext>
            </a:extLst>
          </p:cNvPr>
          <p:cNvSpPr/>
          <p:nvPr/>
        </p:nvSpPr>
        <p:spPr>
          <a:xfrm>
            <a:off x="3428104" y="5461266"/>
            <a:ext cx="2339975" cy="792162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TextBox 16398">
            <a:extLst>
              <a:ext uri="{FF2B5EF4-FFF2-40B4-BE49-F238E27FC236}">
                <a16:creationId xmlns:a16="http://schemas.microsoft.com/office/drawing/2014/main" xmlns="" id="{63D3E824-ED8E-4258-9F5F-77DA829D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20" y="546129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Положение о бюджетном процессе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A2B88FAE-6702-406E-8EF2-953EF3B7D297}"/>
              </a:ext>
            </a:extLst>
          </p:cNvPr>
          <p:cNvSpPr/>
          <p:nvPr/>
        </p:nvSpPr>
        <p:spPr>
          <a:xfrm>
            <a:off x="236306" y="4669127"/>
            <a:ext cx="2338387" cy="792163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Box 16399">
            <a:extLst>
              <a:ext uri="{FF2B5EF4-FFF2-40B4-BE49-F238E27FC236}">
                <a16:creationId xmlns:a16="http://schemas.microsoft.com/office/drawing/2014/main" xmlns="" id="{2989B194-755C-4390-93EB-9E25F750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6" y="4773084"/>
            <a:ext cx="204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Муниципальные программы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51EA002E-F8AC-41DB-9029-0AA37155D082}"/>
              </a:ext>
            </a:extLst>
          </p:cNvPr>
          <p:cNvSpPr/>
          <p:nvPr/>
        </p:nvSpPr>
        <p:spPr>
          <a:xfrm>
            <a:off x="236306" y="2419523"/>
            <a:ext cx="2246312" cy="1082675"/>
          </a:xfrm>
          <a:prstGeom prst="round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TextBox 16395">
            <a:extLst>
              <a:ext uri="{FF2B5EF4-FFF2-40B4-BE49-F238E27FC236}">
                <a16:creationId xmlns:a16="http://schemas.microsoft.com/office/drawing/2014/main" xmlns="" id="{77045AE7-A878-4B86-B37B-E4E7138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2" y="2449363"/>
            <a:ext cx="215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Реестр расходных обязательств муниципального образования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6830F7A-AC81-4C2A-B087-72CD7174E4F5}"/>
              </a:ext>
            </a:extLst>
          </p:cNvPr>
          <p:cNvSpPr/>
          <p:nvPr/>
        </p:nvSpPr>
        <p:spPr>
          <a:xfrm>
            <a:off x="4208463" y="184482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AA99FD-A645-45C8-93C1-BB6E91BC259D}"/>
              </a:ext>
            </a:extLst>
          </p:cNvPr>
          <p:cNvSpPr txBox="1"/>
          <p:nvPr/>
        </p:nvSpPr>
        <p:spPr>
          <a:xfrm>
            <a:off x="4310063" y="1865163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3FCA37D-E4C2-43F5-9A0B-30B3D4A360D1}"/>
              </a:ext>
            </a:extLst>
          </p:cNvPr>
          <p:cNvSpPr/>
          <p:nvPr/>
        </p:nvSpPr>
        <p:spPr>
          <a:xfrm>
            <a:off x="5732612" y="2398919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D269CC-ED5D-4BC3-8D0B-234576C97561}"/>
              </a:ext>
            </a:extLst>
          </p:cNvPr>
          <p:cNvSpPr txBox="1"/>
          <p:nvPr/>
        </p:nvSpPr>
        <p:spPr>
          <a:xfrm>
            <a:off x="5834212" y="2398895"/>
            <a:ext cx="388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571AB998-6E5A-43E3-9998-2AAC1370465D}"/>
              </a:ext>
            </a:extLst>
          </p:cNvPr>
          <p:cNvSpPr/>
          <p:nvPr/>
        </p:nvSpPr>
        <p:spPr>
          <a:xfrm>
            <a:off x="5811951" y="4286269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ECB9DB-0BA0-4DBA-BDA2-2AFED0F510FC}"/>
              </a:ext>
            </a:extLst>
          </p:cNvPr>
          <p:cNvSpPr txBox="1"/>
          <p:nvPr/>
        </p:nvSpPr>
        <p:spPr>
          <a:xfrm>
            <a:off x="5913551" y="4286245"/>
            <a:ext cx="387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87C54F7-149E-4868-9FE7-5A32C103647A}"/>
              </a:ext>
            </a:extLst>
          </p:cNvPr>
          <p:cNvSpPr/>
          <p:nvPr/>
        </p:nvSpPr>
        <p:spPr>
          <a:xfrm>
            <a:off x="4208463" y="4773108"/>
            <a:ext cx="590550" cy="574675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1CE96C-2AE0-4B84-A14C-AF5723BAF9EE}"/>
              </a:ext>
            </a:extLst>
          </p:cNvPr>
          <p:cNvSpPr txBox="1"/>
          <p:nvPr/>
        </p:nvSpPr>
        <p:spPr>
          <a:xfrm>
            <a:off x="4299714" y="4763008"/>
            <a:ext cx="3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4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B3FFD262-DFEB-4002-9303-ED4DA940DDF4}"/>
              </a:ext>
            </a:extLst>
          </p:cNvPr>
          <p:cNvSpPr/>
          <p:nvPr/>
        </p:nvSpPr>
        <p:spPr>
          <a:xfrm>
            <a:off x="2582528" y="4191713"/>
            <a:ext cx="592137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D785CC-7273-4838-9156-A69099B33E82}"/>
              </a:ext>
            </a:extLst>
          </p:cNvPr>
          <p:cNvSpPr txBox="1"/>
          <p:nvPr/>
        </p:nvSpPr>
        <p:spPr>
          <a:xfrm>
            <a:off x="2680159" y="4180007"/>
            <a:ext cx="39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26DA329-41CF-41C7-95DA-CFF449D69284}"/>
              </a:ext>
            </a:extLst>
          </p:cNvPr>
          <p:cNvSpPr/>
          <p:nvPr/>
        </p:nvSpPr>
        <p:spPr>
          <a:xfrm>
            <a:off x="2585791" y="2384597"/>
            <a:ext cx="590550" cy="576263"/>
          </a:xfrm>
          <a:prstGeom prst="ellipse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0A2CE52-418A-42E8-8BD9-AFB489AE8C02}"/>
              </a:ext>
            </a:extLst>
          </p:cNvPr>
          <p:cNvSpPr txBox="1"/>
          <p:nvPr/>
        </p:nvSpPr>
        <p:spPr>
          <a:xfrm>
            <a:off x="2677355" y="2387427"/>
            <a:ext cx="387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85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928992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900" dirty="0">
                <a:cs typeface="Times New Roman" panose="02020603050405020304" pitchFamily="18" charset="0"/>
              </a:rPr>
              <a:t>Выполнение Указов Президента РФ по педагогическим работникам образовательных учреждений и работникам учреждений культуры</a:t>
            </a:r>
            <a:endParaRPr lang="ru-RU" sz="19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9A2AA27-743D-49F0-8DBB-F6FA85C74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303954"/>
              </p:ext>
            </p:extLst>
          </p:nvPr>
        </p:nvGraphicFramePr>
        <p:xfrm>
          <a:off x="107503" y="981199"/>
          <a:ext cx="8851446" cy="49421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7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Средняя заработная плата по педагогическим работникам и работникам учреждений культуры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Размер среднемесячной заработной платы, руб.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4415" marR="84415" marT="45689" marB="456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674" marB="4567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111">
                <a:tc vMerge="1">
                  <a:txBody>
                    <a:bodyPr/>
                    <a:lstStyle/>
                    <a:p>
                      <a:endParaRPr lang="ru-RU" sz="1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2" marR="18002" marT="17982" marB="179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</a:t>
                      </a:r>
                    </a:p>
                    <a:p>
                      <a:pPr algn="ctr"/>
                      <a:r>
                        <a:rPr lang="ru-RU" sz="1600" dirty="0"/>
                        <a:t> 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</a:t>
                      </a:r>
                    </a:p>
                    <a:p>
                      <a:pPr algn="ctr"/>
                      <a:r>
                        <a:rPr lang="ru-RU" sz="1600" dirty="0"/>
                        <a:t>факт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dirty="0"/>
                        <a:t>план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прогноз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54 079,0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58 462,2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67 084,0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74 329,0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дошкольных образовательных учреждений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45 093,2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50 922,4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64 175,0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71 106,0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54 001,2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60 258,7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67 420,0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7" marB="17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74 70</a:t>
                      </a:r>
                      <a:r>
                        <a:rPr lang="en-US" dirty="0"/>
                        <a:t>6</a:t>
                      </a:r>
                      <a:r>
                        <a:rPr lang="ru-RU" dirty="0"/>
                        <a:t>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7" marB="1798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Работники учреждений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462" marR="8791" marT="952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45 479,2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52 024,6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56 550,2</a:t>
                      </a:r>
                      <a:endParaRPr lang="ru-RU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6617" marR="16617" marT="17983" marB="17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62 661,0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617" marR="16617" marT="17983" marB="1798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5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%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  <a:cs typeface="+mn-cs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xmlns="" id="{E4AAB3F7-E20A-4691-980E-5924DE16B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29325"/>
              </p:ext>
            </p:extLst>
          </p:nvPr>
        </p:nvGraphicFramePr>
        <p:xfrm>
          <a:off x="427287" y="1010289"/>
          <a:ext cx="8328025" cy="519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15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28886"/>
              </p:ext>
            </p:extLst>
          </p:nvPr>
        </p:nvGraphicFramePr>
        <p:xfrm>
          <a:off x="223651" y="908720"/>
          <a:ext cx="8735297" cy="53944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8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8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9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4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504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Раздел, подраздел БК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расходов,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Отклонения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год (уточ.)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2025 год (проект)</a:t>
                      </a:r>
                    </a:p>
                  </a:txBody>
                  <a:tcPr marL="91434" marR="91434" marT="45719" marB="45719" anchor="ctr" anchorCtr="1" horzOverflow="overflow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5669">
                <a:tc v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+mn-lt"/>
                        </a:rPr>
                        <a:t>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831,0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863,1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оборона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Национальная экономика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982,3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880,7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-101,6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ЖКХ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896,7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654,3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-242,4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Охрана окружающей среды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-46,2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Образование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4 503,4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5 276,4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773,0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Культура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490,3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Социальная политика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-14,2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-169,6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-53,2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ВСЕГО  РАСХОДОВ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8 270,1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8 560,3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290,2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6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Распределение бюджетных ассигнований по группам видов расходов бюджета на 2024-2025 гг.,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39755"/>
              </p:ext>
            </p:extLst>
          </p:nvPr>
        </p:nvGraphicFramePr>
        <p:xfrm>
          <a:off x="223652" y="908719"/>
          <a:ext cx="8735296" cy="52512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5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2024 год (</a:t>
                      </a:r>
                      <a:r>
                        <a:rPr lang="ru-RU" sz="1600" u="none" strike="noStrike" baseline="0" dirty="0" err="1">
                          <a:effectLst/>
                          <a:latin typeface="+mn-lt"/>
                        </a:rPr>
                        <a:t>уточ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   год  (проект)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Уд.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4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804,9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896,7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+mn-lt"/>
                        </a:rPr>
                        <a:t>10,5</a:t>
                      </a:r>
                      <a:endParaRPr lang="ru-RU" sz="1600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1 920,6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1 809,0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Капитальные вложения в объекты муниципальной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803,0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842,1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4 430,9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4 816,2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155,2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8 270,1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8 560,3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2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Структура расходов бюджета Пермского муниципального округа на 202</a:t>
            </a:r>
            <a:r>
              <a:rPr lang="en-US" altLang="ru-RU" sz="2200" dirty="0">
                <a:cs typeface="Times New Roman" panose="02020603050405020304" pitchFamily="18" charset="0"/>
              </a:rPr>
              <a:t>4</a:t>
            </a:r>
            <a:r>
              <a:rPr lang="ru-RU" altLang="ru-RU" sz="2200" dirty="0">
                <a:cs typeface="Times New Roman" panose="02020603050405020304" pitchFamily="18" charset="0"/>
              </a:rPr>
              <a:t>-202</a:t>
            </a:r>
            <a:r>
              <a:rPr lang="en-US" altLang="ru-RU" sz="2200" dirty="0">
                <a:cs typeface="Times New Roman" panose="02020603050405020304" pitchFamily="18" charset="0"/>
              </a:rPr>
              <a:t>5</a:t>
            </a:r>
            <a:r>
              <a:rPr lang="ru-RU" altLang="ru-RU" sz="2200" dirty="0">
                <a:cs typeface="Times New Roman" panose="02020603050405020304" pitchFamily="18" charset="0"/>
              </a:rPr>
              <a:t> годы,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85244"/>
              </p:ext>
            </p:extLst>
          </p:nvPr>
        </p:nvGraphicFramePr>
        <p:xfrm>
          <a:off x="359273" y="1197222"/>
          <a:ext cx="8461200" cy="48467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Наименование показателя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Уточненный бюджет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202</a:t>
                      </a:r>
                      <a:r>
                        <a:rPr lang="en-US" sz="1800" dirty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 бюджета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r>
                        <a:rPr lang="ru-RU" sz="1800" dirty="0">
                          <a:effectLst/>
                        </a:rPr>
                        <a:t> год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8 097,9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8 461,5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программных расходов в общем объеме расходов,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97,9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98,8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Непрограммные расходы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172,2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98,8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непрограммных расходов в общем объеме расходов, %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2,1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1,2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4477" marR="644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5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в 2025 году</a:t>
            </a:r>
            <a:endParaRPr lang="ru-RU" sz="22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7940CAC-D771-F9A8-18E3-EA625CB97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452472"/>
              </p:ext>
            </p:extLst>
          </p:nvPr>
        </p:nvGraphicFramePr>
        <p:xfrm>
          <a:off x="3491880" y="1036119"/>
          <a:ext cx="5544617" cy="550974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15478">
                  <a:extLst>
                    <a:ext uri="{9D8B030D-6E8A-4147-A177-3AD203B41FA5}">
                      <a16:colId xmlns:a16="http://schemas.microsoft.com/office/drawing/2014/main" xmlns="" val="3639729097"/>
                    </a:ext>
                  </a:extLst>
                </a:gridCol>
                <a:gridCol w="770677">
                  <a:extLst>
                    <a:ext uri="{9D8B030D-6E8A-4147-A177-3AD203B41FA5}">
                      <a16:colId xmlns:a16="http://schemas.microsoft.com/office/drawing/2014/main" xmlns="" val="2990201127"/>
                    </a:ext>
                  </a:extLst>
                </a:gridCol>
                <a:gridCol w="4158462">
                  <a:extLst>
                    <a:ext uri="{9D8B030D-6E8A-4147-A177-3AD203B41FA5}">
                      <a16:colId xmlns:a16="http://schemas.microsoft.com/office/drawing/2014/main" xmlns="" val="1600110320"/>
                    </a:ext>
                  </a:extLst>
                </a:gridCol>
              </a:tblGrid>
              <a:tr h="343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Уд. вес, 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Проект 2025,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руб.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r>
                        <a:rPr lang="ru-RU" sz="1100" u="none" strike="noStrike" baseline="0" dirty="0">
                          <a:effectLst/>
                        </a:rPr>
                        <a:t> муниципальной программы</a:t>
                      </a:r>
                      <a:endParaRPr lang="ru-RU" sz="11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4" marR="5724" marT="5724" marB="0" anchor="ctr"/>
                </a:tc>
                <a:extLst>
                  <a:ext uri="{0D108BD9-81ED-4DB2-BD59-A6C34878D82A}">
                    <a16:rowId xmlns:a16="http://schemas.microsoft.com/office/drawing/2014/main" xmlns="" val="79520982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58,4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4 939 998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системы образования"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3181381082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1 050 508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дорожного хозяйства и благоустройство"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40638340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831</a:t>
                      </a:r>
                      <a:r>
                        <a:rPr lang="ru-RU" sz="1100" u="none" strike="noStrike" baseline="0" dirty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923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сферы культуры"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4994775"/>
                  </a:ext>
                </a:extLst>
              </a:tr>
              <a:tr h="351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5,2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439</a:t>
                      </a:r>
                      <a:r>
                        <a:rPr lang="ru-RU" sz="1100" u="none" strike="noStrike" baseline="0" dirty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836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"Совершенствование муниципального управления"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5139924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244 875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коммунального хозяйства"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4073025820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180 814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муниципальными финансами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муниципальным долгом"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3718671201"/>
                  </a:ext>
                </a:extLst>
              </a:tr>
              <a:tr h="277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180 248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"Улучшение жилищных условий граждан"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380725263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141 443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"Управление земельными ресурсами и имуществом"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341102034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1,6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128 965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"Обеспечение безопасности населения и территории"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307507103"/>
                  </a:ext>
                </a:extLst>
              </a:tr>
              <a:tr h="385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127 205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молодежной политики, физической культуры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и спорта"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1981716694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1,1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90 376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"Развитие отдельных направлений социальной сферы"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848066373"/>
                  </a:ext>
                </a:extLst>
              </a:tr>
              <a:tr h="268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45 898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"Градостроительная политика"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480368705"/>
                  </a:ext>
                </a:extLst>
              </a:tr>
              <a:tr h="277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0,4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34 980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"Охрана окружающей 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124864295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0,3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21 573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"Сельское хозяйство и комплексное развитие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сельских территорий"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2793732387"/>
                  </a:ext>
                </a:extLst>
              </a:tr>
              <a:tr h="300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2 837</a:t>
                      </a:r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МП "Экономическое развитие"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4135805449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xmlns="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30273"/>
              </p:ext>
            </p:extLst>
          </p:nvPr>
        </p:nvGraphicFramePr>
        <p:xfrm>
          <a:off x="179512" y="1243265"/>
          <a:ext cx="2808311" cy="2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 descr="C:\Users\GYK\Desktop\Рисунок2.png">
            <a:extLst>
              <a:ext uri="{FF2B5EF4-FFF2-40B4-BE49-F238E27FC236}">
                <a16:creationId xmlns:a16="http://schemas.microsoft.com/office/drawing/2014/main" xmlns="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82305" cy="4968552"/>
          </a:xfrm>
          <a:prstGeom prst="snip2DiagRect">
            <a:avLst>
              <a:gd name="adj1" fmla="val 25501"/>
              <a:gd name="adj2" fmla="val 13983"/>
            </a:avLst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384458" y="3769084"/>
            <a:ext cx="2193474" cy="2185735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92" b="1" dirty="0">
                <a:solidFill>
                  <a:prstClr val="black"/>
                </a:solidFill>
              </a:rPr>
              <a:t>Программные </a:t>
            </a:r>
            <a:r>
              <a:rPr lang="ru-RU" sz="1292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292" b="1" dirty="0">
                <a:solidFill>
                  <a:prstClr val="black"/>
                </a:solidFill>
              </a:rPr>
              <a:t>98,8%</a:t>
            </a:r>
          </a:p>
        </p:txBody>
      </p:sp>
    </p:spTree>
    <p:extLst>
      <p:ext uri="{BB962C8B-B14F-4D97-AF65-F5344CB8AC3E}">
        <p14:creationId xmlns:p14="http://schemas.microsoft.com/office/powerpoint/2010/main" val="1283432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892480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21261"/>
              </p:ext>
            </p:extLst>
          </p:nvPr>
        </p:nvGraphicFramePr>
        <p:xfrm>
          <a:off x="223652" y="1052736"/>
          <a:ext cx="8668828" cy="49997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9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9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1. Развитие системы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4 389,0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4 940,0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551,0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молодежной политики, физической культуры и спорта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296,7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-169,5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3. Развитие сферы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отдельных направлений социальной сферы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2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ru-RU" sz="1600" u="none" strike="noStrike" dirty="0">
                          <a:effectLst/>
                        </a:rPr>
                        <a:t>. Градостроительная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Управление земельными ресурсами и имуществом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141,4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effectLst/>
                        </a:rPr>
                        <a:t>. Управление муниципальными финансами и муниципальным долгом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165,5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20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Улучшение жилищных условий граждан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-22,5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1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3"/>
            <a:ext cx="8892481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Реализация муниципальных программ на 2025 год, млн руб.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85497"/>
              </p:ext>
            </p:extLst>
          </p:nvPr>
        </p:nvGraphicFramePr>
        <p:xfrm>
          <a:off x="157184" y="897758"/>
          <a:ext cx="8879311" cy="52969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муниципальной программы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уточ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 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Отклонения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40" marR="8940" marT="894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0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коммунального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479,6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244,9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-234,7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r>
                        <a:rPr lang="ru-RU" sz="1600" u="none" strike="noStrike" dirty="0">
                          <a:effectLst/>
                        </a:rPr>
                        <a:t>. Развитие дорожного хозяйства и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1 092,6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1 050,5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11.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Охрана окружающей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12.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Экономическое развитие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-26,3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30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13. Сельское хозяйство и комплексное развитие сельских территорий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-49,3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</a:rPr>
                        <a:t>14. Совершенствование муниципального управления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439,8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76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15. </a:t>
                      </a: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безопасности населения и территории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8 097,9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8 461,5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363,6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69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521705"/>
              </p:ext>
            </p:extLst>
          </p:nvPr>
        </p:nvGraphicFramePr>
        <p:xfrm>
          <a:off x="134957" y="818307"/>
          <a:ext cx="8829551" cy="585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55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009228"/>
              </p:ext>
            </p:extLst>
          </p:nvPr>
        </p:nvGraphicFramePr>
        <p:xfrm>
          <a:off x="223652" y="981199"/>
          <a:ext cx="8812844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1218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7" name="Picture 4" descr="Налогоплательщики картинки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3" y="1048240"/>
            <a:ext cx="1821098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feu21-03\Documents\Работа\Презентации\рисунки для презентации к проекту бюджета\b667046448c92d15e165ef7036789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8498"/>
            <a:ext cx="2016224" cy="13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undelo.ru/wp-content/uploads/2020/02/photo_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" y="4648861"/>
            <a:ext cx="1427440" cy="15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:\Users\feu21-03\Documents\Работа\Презентации\рисунки для презентации к проекту бюджета\Primir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184768" cy="1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8" y="2791729"/>
            <a:ext cx="2268669" cy="17015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4312235" y="2359937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614995" y="3331256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99753" y="4493238"/>
            <a:ext cx="431800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55306" y="3210675"/>
            <a:ext cx="433388" cy="431800"/>
          </a:xfrm>
          <a:prstGeom prst="rightArrow">
            <a:avLst/>
          </a:prstGeom>
          <a:solidFill>
            <a:srgbClr val="3D7293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1473" y="994610"/>
            <a:ext cx="2513335" cy="1191816"/>
          </a:xfrm>
          <a:prstGeom prst="flowChartAlternateProcess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налогоплательщик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5778" y="2542634"/>
            <a:ext cx="2376264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исполнению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718" y="5007635"/>
            <a:ext cx="2378177" cy="1191816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получатель муниципальных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34" y="2567351"/>
            <a:ext cx="2304256" cy="2009061"/>
          </a:xfrm>
          <a:prstGeom prst="round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C4652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ГРАЖДАНИН – участник публичных слушаний по проекту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«Развитие системы образования Пермского муниципального округа»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6956"/>
              </p:ext>
            </p:extLst>
          </p:nvPr>
        </p:nvGraphicFramePr>
        <p:xfrm>
          <a:off x="-468560" y="765175"/>
          <a:ext cx="4104456" cy="280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E4BF9F66-8A14-4B6E-859E-B9C52B6A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95" y="989503"/>
            <a:ext cx="52679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</a:t>
            </a:r>
            <a:r>
              <a:rPr lang="ru-RU" altLang="ru-RU" sz="1400" b="1" kern="0" dirty="0">
                <a:solidFill>
                  <a:prstClr val="black"/>
                </a:solidFill>
                <a:latin typeface="PermianSansTypeface" pitchFamily="50" charset="0"/>
              </a:rPr>
              <a:t> </a:t>
            </a:r>
            <a:r>
              <a:rPr lang="ru-RU" sz="1400" kern="0" dirty="0">
                <a:solidFill>
                  <a:prstClr val="black"/>
                </a:solidFill>
                <a:latin typeface="PermianSansTypeface" pitchFamily="50" charset="0"/>
              </a:rPr>
              <a:t>Комплексное развитие муниципальной системы образования, обеспечивающее каждому выпускнику качественное самоопределение, осознанный выбор своего будущего жизненного (в т.ч. профессионального) пути; воспитание гражданина, готового достойно ответить на вызовы будущего и способного реализовать свой потенциал в условиях современного общества.</a:t>
            </a:r>
            <a:endParaRPr lang="ru-RU" altLang="ru-RU" sz="14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5C79291C-085F-4A67-9A91-947ACE725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43597"/>
              </p:ext>
            </p:extLst>
          </p:nvPr>
        </p:nvGraphicFramePr>
        <p:xfrm>
          <a:off x="353257" y="3212976"/>
          <a:ext cx="8580115" cy="3098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52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607">
                  <a:extLst>
                    <a:ext uri="{9D8B030D-6E8A-4147-A177-3AD203B41FA5}">
                      <a16:colId xmlns:a16="http://schemas.microsoft.com/office/drawing/2014/main" xmlns="" val="1642110348"/>
                    </a:ext>
                  </a:extLst>
                </a:gridCol>
                <a:gridCol w="813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конечного показателя 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6" marR="9142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 от 3 до 7 лет, получающих услуги дошкольного образования в образовательных организациях, реализующих программы дошкольного образования, в общей численности детей от 3 до 7 лет, зарегистрированных в информационной системе  «Контингент» для получения услуги дошкольного образования»,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Численность обучающихся в общеобразовательных организациях.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20 779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21 400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детей, охваченных  дополнительным образованием в общей численности  обучающихся образовательных организаций Пермского муниципального округа в возрасте от</a:t>
                      </a:r>
                      <a:r>
                        <a:rPr kumimoji="0" lang="ru-RU" sz="1400" kern="1200" baseline="0" dirty="0">
                          <a:effectLst/>
                          <a:latin typeface="+mn-lt"/>
                        </a:rPr>
                        <a:t> 5 до </a:t>
                      </a:r>
                      <a:r>
                        <a:rPr kumimoji="0" lang="ru-RU" sz="1400" kern="1200" dirty="0">
                          <a:effectLst/>
                          <a:latin typeface="+mn-lt"/>
                        </a:rPr>
                        <a:t>18 лет,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76,6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76,8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sz="1400" kern="1200" dirty="0">
                          <a:effectLst/>
                          <a:latin typeface="+mn-lt"/>
                        </a:rPr>
                        <a:t>Уровень среднемесячной заработной платы отдельных категорий работников бюджетных  организаций, установленный в соглашении между Правительством Пермского края и муниципальным образованием,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619672" y="981197"/>
            <a:ext cx="864096" cy="374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PermianSansTypeface" pitchFamily="50" charset="0"/>
                <a:cs typeface="Times New Roman" panose="02020603050405020304" pitchFamily="18" charset="0"/>
              </a:rPr>
              <a:t>+12,6 %</a:t>
            </a:r>
          </a:p>
        </p:txBody>
      </p:sp>
    </p:spTree>
    <p:extLst>
      <p:ext uri="{BB962C8B-B14F-4D97-AF65-F5344CB8AC3E}">
        <p14:creationId xmlns:p14="http://schemas.microsoft.com/office/powerpoint/2010/main" val="306647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19" y="49214"/>
            <a:ext cx="8707429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Муниципальная программа «Развитие системы образования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7D1D77D-A2FA-49C5-AD72-09D154819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88863"/>
              </p:ext>
            </p:extLst>
          </p:nvPr>
        </p:nvGraphicFramePr>
        <p:xfrm>
          <a:off x="165391" y="1412776"/>
          <a:ext cx="8785225" cy="37309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4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Источник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Уточненный бюджет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края </a:t>
                      </a:r>
                      <a:endParaRPr lang="ru-RU" sz="16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3 345,4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3 798,7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2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1 043,6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1 141,3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4 389,0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4 940,0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2" marR="91442" marT="45722" marB="4572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043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76181978"/>
              </p:ext>
            </p:extLst>
          </p:nvPr>
        </p:nvGraphicFramePr>
        <p:xfrm>
          <a:off x="99699" y="1064311"/>
          <a:ext cx="3978146" cy="27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130691" y="859863"/>
            <a:ext cx="3978146" cy="4088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</a:t>
            </a:r>
            <a:r>
              <a:rPr lang="ru-RU" sz="1600" b="1" kern="0" dirty="0">
                <a:latin typeface="+mj-lt"/>
              </a:rPr>
              <a:t> ОБУЧАЮЩИХСЯ В ШКОЛЕ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3996103"/>
              </p:ext>
            </p:extLst>
          </p:nvPr>
        </p:nvGraphicFramePr>
        <p:xfrm>
          <a:off x="5076064" y="1219687"/>
          <a:ext cx="4194313" cy="23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4572000" y="848139"/>
            <a:ext cx="4194314" cy="3638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ЧИСЛЕННОСТЬ ДЕТЕЙ В ДЕТСКИХ САДАХ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323531" y="3198841"/>
            <a:ext cx="8635622" cy="3520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94721367"/>
              </p:ext>
            </p:extLst>
          </p:nvPr>
        </p:nvGraphicFramePr>
        <p:xfrm>
          <a:off x="130691" y="3645025"/>
          <a:ext cx="3577213" cy="265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8944"/>
              </p:ext>
            </p:extLst>
          </p:nvPr>
        </p:nvGraphicFramePr>
        <p:xfrm>
          <a:off x="3851920" y="3671010"/>
          <a:ext cx="5035660" cy="23653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47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2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старой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Школы новой постройки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</a:rPr>
                        <a:t>Отклонение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+mn-lt"/>
                        </a:rPr>
                        <a:t>Площадь кв. м.</a:t>
                      </a:r>
                      <a:r>
                        <a:rPr lang="ru-RU" sz="1200" baseline="0" dirty="0">
                          <a:latin typeface="+mn-lt"/>
                        </a:rPr>
                        <a:t> на одного обучаемого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6,44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11,29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1,8 раз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Расходы на одного обучаемого, в том числе: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12 723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33 289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1.</a:t>
                      </a:r>
                      <a:r>
                        <a:rPr lang="ru-RU" sz="1200" baseline="0" dirty="0">
                          <a:latin typeface="+mn-lt"/>
                        </a:rPr>
                        <a:t> К</a:t>
                      </a:r>
                      <a:r>
                        <a:rPr lang="ru-RU" sz="1200" dirty="0">
                          <a:latin typeface="+mn-lt"/>
                        </a:rPr>
                        <a:t>оммунальные расходы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5 442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14 036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2,6 раза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latin typeface="+mn-lt"/>
                        </a:rPr>
                        <a:t>2. Налоги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1 285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17 858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в 13,9 раз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237EA024-5713-1E61-E1DE-9CB950977024}"/>
              </a:ext>
            </a:extLst>
          </p:cNvPr>
          <p:cNvCxnSpPr/>
          <p:nvPr/>
        </p:nvCxnSpPr>
        <p:spPr>
          <a:xfrm flipV="1">
            <a:off x="1541895" y="1736812"/>
            <a:ext cx="1085889" cy="36004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37EA024-5713-1E61-E1DE-9CB950977024}"/>
              </a:ext>
            </a:extLst>
          </p:cNvPr>
          <p:cNvCxnSpPr/>
          <p:nvPr/>
        </p:nvCxnSpPr>
        <p:spPr>
          <a:xfrm flipV="1">
            <a:off x="1579704" y="4769974"/>
            <a:ext cx="760048" cy="3848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237EA024-5713-1E61-E1DE-9CB950977024}"/>
              </a:ext>
            </a:extLst>
          </p:cNvPr>
          <p:cNvCxnSpPr/>
          <p:nvPr/>
        </p:nvCxnSpPr>
        <p:spPr>
          <a:xfrm flipV="1">
            <a:off x="6612208" y="1556792"/>
            <a:ext cx="1224136" cy="3960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РАСХОДЫ НА ОДНОГО ОБУЧАЮЩЕГОСЯ ШКОЛ</a:t>
            </a:r>
          </a:p>
        </p:txBody>
      </p:sp>
    </p:spTree>
    <p:extLst>
      <p:ext uri="{BB962C8B-B14F-4D97-AF65-F5344CB8AC3E}">
        <p14:creationId xmlns:p14="http://schemas.microsoft.com/office/powerpoint/2010/main" val="291435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муниципальной программы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«Развитие системы образования Пермского муниципального округа», </a:t>
            </a:r>
            <a:r>
              <a:rPr lang="en-US" altLang="ru-RU" sz="2000" dirty="0">
                <a:cs typeface="Times New Roman" panose="02020603050405020304" pitchFamily="18" charset="0"/>
              </a:rPr>
              <a:t/>
            </a:r>
            <a:br>
              <a:rPr lang="en-US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текущие расходы за счет средств местного бюджета,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583F273-6BD2-4B28-B3EF-721BAF4F4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623352"/>
              </p:ext>
            </p:extLst>
          </p:nvPr>
        </p:nvGraphicFramePr>
        <p:xfrm>
          <a:off x="223652" y="908720"/>
          <a:ext cx="8735296" cy="53515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42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8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дошкольного общего образования»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146,4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142,3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воспитания и дополнительного образования»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122,3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134,3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«Развитие системы начального общего, основного общего, среднего общего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497,5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595,8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Подпрограмма «Кадры системы образования»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за счет средств местного бюджета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4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Подпрограмма «Образовательная среда нового поколения»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11,5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15,9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2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Подпрограмма «Обеспечение реализации Программы и прочие мероприятия в области образования»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3964836208"/>
                  </a:ext>
                </a:extLst>
              </a:tr>
              <a:tr h="43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1436" marT="45737" marB="4573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817,9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37" marB="4573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933,6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857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CF12B1-1E09-4118-AA3F-29FE44569A47}"/>
              </a:ext>
            </a:extLst>
          </p:cNvPr>
          <p:cNvSpPr txBox="1"/>
          <p:nvPr/>
        </p:nvSpPr>
        <p:spPr>
          <a:xfrm>
            <a:off x="4644008" y="980728"/>
            <a:ext cx="4320481" cy="338554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57882">
              <a:defRPr sz="1400" b="0">
                <a:solidFill>
                  <a:srgbClr val="002060"/>
                </a:solidFill>
                <a:latin typeface="Montserrat SemiBold" panose="00000700000000000000" pitchFamily="2" charset="-52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+mj-lt"/>
                <a:cs typeface="Times New Roman" panose="02020603050405020304" pitchFamily="18" charset="0"/>
              </a:rPr>
              <a:t>Увеличение расходов на 3,2%, из них: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28372981"/>
              </p:ext>
            </p:extLst>
          </p:nvPr>
        </p:nvGraphicFramePr>
        <p:xfrm>
          <a:off x="323530" y="908721"/>
          <a:ext cx="4248472" cy="285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34382474"/>
              </p:ext>
            </p:extLst>
          </p:nvPr>
        </p:nvGraphicFramePr>
        <p:xfrm>
          <a:off x="4609782" y="1412776"/>
          <a:ext cx="4354712" cy="236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16543"/>
              </p:ext>
            </p:extLst>
          </p:nvPr>
        </p:nvGraphicFramePr>
        <p:xfrm>
          <a:off x="238979" y="4005064"/>
          <a:ext cx="8741610" cy="21619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0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Школа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Плата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Итого по школе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д. Кондратово на 1100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22,7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59,3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Лобаново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18,0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Школа с. Гамово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27,5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18,2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45,7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Школа с. Култаево на 825 мест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26,6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16,3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42,9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Всего по школам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117,6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75,2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192,8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37EA024-5713-1E61-E1DE-9CB950977024}"/>
              </a:ext>
            </a:extLst>
          </p:cNvPr>
          <p:cNvCxnSpPr/>
          <p:nvPr/>
        </p:nvCxnSpPr>
        <p:spPr>
          <a:xfrm flipV="1">
            <a:off x="2234166" y="1407259"/>
            <a:ext cx="1041690" cy="43756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07710" y="1268760"/>
            <a:ext cx="653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PermianSansTypeface" pitchFamily="50" charset="0"/>
              </a:rPr>
              <a:t>+3,2 %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640960" cy="7159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ТЕКУЩИЕ РАСХОДЫ НА ОБРАЗОВАНИЕ (детские сады, школы, доп. образование)</a:t>
            </a:r>
          </a:p>
        </p:txBody>
      </p:sp>
    </p:spTree>
    <p:extLst>
      <p:ext uri="{BB962C8B-B14F-4D97-AF65-F5344CB8AC3E}">
        <p14:creationId xmlns:p14="http://schemas.microsoft.com/office/powerpoint/2010/main" val="1194490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8817" y="1052736"/>
            <a:ext cx="89289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Компенсация части родительской платы за ребенком в детских садах малоимущим и многодетным семьям </a:t>
            </a:r>
          </a:p>
          <a:p>
            <a:pPr marL="109537" indent="0" eaLnBrk="1" fontAlgn="b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питания обучающимся 5-9 классов из многодетных семей, нуждающихся в мерах социальной поддержки </a:t>
            </a: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бесплатного горячего питания обучающимся, получающих начальное общее образование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Предоставление бесплатного двухразового питания обучающимся в школах детям-инвалидам 5-9 классов и завтрака обучающимся детям-инвалидам 1-4 классов </a:t>
            </a:r>
          </a:p>
          <a:p>
            <a:pPr marL="109537" indent="0" eaLnBrk="1" fontAlgn="ctr" hangingPunct="1">
              <a:buNone/>
              <a:defRPr/>
            </a:pPr>
            <a:endParaRPr lang="ru-RU" sz="1800" dirty="0">
              <a:solidFill>
                <a:srgbClr val="53548A">
                  <a:lumMod val="75000"/>
                </a:srgbClr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eaLnBrk="1" fontAlgn="ctr" hangingPunct="1">
              <a:defRPr/>
            </a:pPr>
            <a:r>
              <a:rPr lang="ru-RU" sz="1800" dirty="0">
                <a:solidFill>
                  <a:srgbClr val="53548A">
                    <a:lumMod val="75000"/>
                  </a:srgbClr>
                </a:solidFill>
                <a:latin typeface="PermianSansTypeface" pitchFamily="50" charset="0"/>
                <a:cs typeface="Times New Roman" panose="02020603050405020304" pitchFamily="18" charset="0"/>
              </a:rPr>
              <a:t>Организация питания обучающихся, проживающих в интернатах с круглосуточным проживанием</a:t>
            </a: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solidFill>
                <a:sysClr val="windowText" lastClr="000000"/>
              </a:solidFill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МЕРЫ СОЦИАЛЬНОЙ ПОДДЕРЖКИ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93DE4E4-794E-43C1-9C0F-886F1C647F69}"/>
              </a:ext>
            </a:extLst>
          </p:cNvPr>
          <p:cNvSpPr txBox="1">
            <a:spLocks/>
          </p:cNvSpPr>
          <p:nvPr/>
        </p:nvSpPr>
        <p:spPr bwMode="auto">
          <a:xfrm>
            <a:off x="310345" y="918754"/>
            <a:ext cx="8635421" cy="5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cs typeface="Times New Roman" panose="02020603050405020304" pitchFamily="18" charset="0"/>
              </a:rPr>
              <a:t>Льготы по родительской плате за ребенка в детских садах для родителей (законных представителей):</a:t>
            </a:r>
            <a:endParaRPr lang="ru-RU" altLang="ru-RU" sz="2000" b="1" dirty="0">
              <a:solidFill>
                <a:srgbClr val="53548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107504" y="1556792"/>
            <a:ext cx="8927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Освобождение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 от родительской платы за ребенка в детских садах для родителей (законных представителей):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детей-инвалидов; 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детей-сирот и детей, оставшихся без попечения родителей;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 из семей со среднедушевым доходом ниже величины прожиточного минимума на душу населения, установленного в Пермском крае,  и находящихся в социально опасном положении;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детей, нуждающихся в лечебном и диетическом питании при организации питания детей в течение полного дня пребывания в Организации готовыми домашними блюдами, предоставленными родителями;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участвующих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являющихся сотрудниками Федеральной службы войск национальной гвардии Российской Федерации и принимающих участие в специальной военной операции;</a:t>
            </a:r>
          </a:p>
          <a:p>
            <a:pP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погибших (умерших) в ходе участия в специальной военной операции.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60 %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 детей с ограниченными возможностями здоровья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1200" b="1" u="sng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sz="1400" b="1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Снижение на 50 % </a:t>
            </a:r>
            <a:r>
              <a:rPr lang="ru-RU" sz="1400" u="sng" dirty="0">
                <a:solidFill>
                  <a:sysClr val="windowText" lastClr="000000"/>
                </a:solidFill>
                <a:latin typeface="PermianSansTypeface" pitchFamily="50" charset="0"/>
                <a:cs typeface="Calibri" panose="020F0502020204030204" pitchFamily="34" charset="0"/>
              </a:rPr>
              <a:t>для родителей (законных представителей), являющихся инвалидами I или II групп (оба родителя), детей из семей со среднедушевым доходом ниже величины прожиточного минимума на душу населения, установленной в Пермском крае.</a:t>
            </a: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sz="1400" dirty="0">
              <a:solidFill>
                <a:sysClr val="windowText" lastClr="000000"/>
              </a:solidFill>
              <a:latin typeface="PermianSansTypefac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Мероприятия развития системы образования на 2025 год – 735,8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776039"/>
            <a:ext cx="532859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спортивного зала Бабкинской средней школы</a:t>
            </a:r>
            <a:r>
              <a:rPr lang="ru-RU" sz="1500" kern="0" dirty="0">
                <a:solidFill>
                  <a:srgbClr val="438086">
                    <a:lumMod val="75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70,0;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Строительство здания детского сада на 350 мест в д. Большая Мось 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362,8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Приобретение оборудования 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18,3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«Савинская средняя школа» (п. Сокол, Школьный двор)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(п. Кукуштан, Школьный двор)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12,0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МАОУ «Бабкинская средняя школа» (с. Нижний Пальник, Школьный двор)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 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5,7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Благоустройство территории «МАОУ «Усть-Качкинская средняя школа» (Школьный двор) 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18,4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Капитальный ремонт образовательных учреждений </a:t>
            </a:r>
            <a:r>
              <a:rPr lang="ru-RU" sz="15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189,5, в том числе:</a:t>
            </a:r>
            <a:br>
              <a:rPr lang="ru-RU" sz="15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6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-</a:t>
            </a: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ПИР капитальный ремонт МАОУ «</a:t>
            </a:r>
            <a:r>
              <a:rPr lang="ru-RU" sz="1400" kern="0" dirty="0" err="1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Нижнемуллинская</a:t>
            </a: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средняя школа» - 1,2;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-ПИР капитальный ремонт МАОУ «Кондратовская</a:t>
            </a:r>
            <a:b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  средняя школа» - 1,5;</a:t>
            </a:r>
            <a:b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</a:b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 -ПИР капитальный ремонт МАДОУ "</a:t>
            </a:r>
            <a:r>
              <a:rPr lang="ru-RU" sz="1400" kern="0" dirty="0" err="1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Сылвенский</a:t>
            </a:r>
            <a:endParaRPr lang="ru-RU" sz="1400" kern="0" dirty="0">
              <a:solidFill>
                <a:schemeClr val="bg2">
                  <a:lumMod val="50000"/>
                </a:schemeClr>
              </a:solidFill>
              <a:latin typeface="PermianSansTypeface" pitchFamily="50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bg2">
                    <a:lumMod val="50000"/>
                  </a:schemeClr>
                </a:solidFill>
                <a:latin typeface="PermianSansTypeface" pitchFamily="50" charset="0"/>
                <a:cs typeface="Calibri" panose="020F0502020204030204" pitchFamily="34" charset="0"/>
              </a:rPr>
              <a:t>         детский сад «Рябинка» - 1,1.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41647D"/>
                </a:solidFill>
                <a:latin typeface="PermianSansTypeface" pitchFamily="50" charset="0"/>
                <a:cs typeface="Calibri" panose="020F0502020204030204" pitchFamily="34" charset="0"/>
              </a:rPr>
              <a:t>Текущий ремонт образовательных учреждений и прочие мероприятия </a:t>
            </a:r>
            <a:r>
              <a:rPr lang="ru-RU" sz="16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– </a:t>
            </a:r>
            <a:r>
              <a:rPr lang="ru-RU" sz="1600" u="sng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53,3</a:t>
            </a:r>
            <a:r>
              <a:rPr lang="ru-RU" sz="1600" kern="0" dirty="0">
                <a:solidFill>
                  <a:srgbClr val="438086">
                    <a:lumMod val="50000"/>
                  </a:srgbClr>
                </a:solidFill>
                <a:latin typeface="PermianSansTypeface" pitchFamily="50" charset="0"/>
                <a:cs typeface="Calibri" panose="020F0502020204030204" pitchFamily="34" charset="0"/>
              </a:rPr>
              <a:t>.</a:t>
            </a:r>
            <a:endParaRPr lang="ru-RU" sz="1600" u="sng" kern="0" dirty="0">
              <a:solidFill>
                <a:srgbClr val="438086">
                  <a:lumMod val="50000"/>
                </a:srgbClr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00182660"/>
              </p:ext>
            </p:extLst>
          </p:nvPr>
        </p:nvGraphicFramePr>
        <p:xfrm>
          <a:off x="-16173" y="908720"/>
          <a:ext cx="3940101" cy="391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2">
            <a:extLst>
              <a:ext uri="{FF2B5EF4-FFF2-40B4-BE49-F238E27FC236}">
                <a16:creationId xmlns:a16="http://schemas.microsoft.com/office/drawing/2014/main" xmlns="" id="{084E4067-06AB-4358-95E9-114E3D22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8" y="4581128"/>
            <a:ext cx="2736304" cy="20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76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молодежной политики, физической культуры и спорта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9" y="903040"/>
            <a:ext cx="87706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активного включения молодежи Пермского муниципального округа в процессы развития территории во всех направлениях общественной жизнедеятельности. Повышение качества и доступности предоставляемых услуг массовой физической культуры и спорта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xmlns="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202492"/>
              </p:ext>
            </p:extLst>
          </p:nvPr>
        </p:nvGraphicFramePr>
        <p:xfrm>
          <a:off x="205985" y="2259169"/>
          <a:ext cx="8770630" cy="17812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324">
                  <a:extLst>
                    <a:ext uri="{9D8B030D-6E8A-4147-A177-3AD203B41FA5}">
                      <a16:colId xmlns:a16="http://schemas.microsoft.com/office/drawing/2014/main" xmlns="" val="2685617009"/>
                    </a:ext>
                  </a:extLst>
                </a:gridCol>
                <a:gridCol w="92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населения, систематически занимающегося физической культурой и спортом, в общей численности населения в возрасте 3 - 79 лет,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Количество молодежи в возрасте от 14 до 35 лет, участвующих в культурно-массовых и информационно-просветительских мероприятиях,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108 295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 title="в % к пред.году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014415"/>
              </p:ext>
            </p:extLst>
          </p:nvPr>
        </p:nvGraphicFramePr>
        <p:xfrm>
          <a:off x="526465" y="4221088"/>
          <a:ext cx="8221999" cy="224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283968" y="5157192"/>
            <a:ext cx="165618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21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2"/>
            <a:ext cx="9036496" cy="715963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cs typeface="Times New Roman" panose="02020603050405020304" pitchFamily="18" charset="0"/>
              </a:rPr>
              <a:t>Основные мероприятия программы  «Развитие молодежной политики, физической культуры и спорта Пермского муниципального округа», млн руб.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A33C270-34B5-95FD-E60F-E409EA57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76971"/>
              </p:ext>
            </p:extLst>
          </p:nvPr>
        </p:nvGraphicFramePr>
        <p:xfrm>
          <a:off x="188717" y="908719"/>
          <a:ext cx="8770232" cy="51136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77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 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и проведение спортивных мероприятий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Подготовка спортивных сборных команд и обеспечение участия лиц, проходящих спортивную подготовку, в спортивных соревнованиях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и участие в спортивных и физкультурных мероприятиях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мероприятий в сфере молодежной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Обеспечение условий для развития физической культуры и спорта,</a:t>
                      </a:r>
                      <a:r>
                        <a:rPr lang="ru-RU" sz="1400" u="none" strike="noStrike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те</a:t>
                      </a: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кущий ремонт учреждений 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332153055"/>
                  </a:ext>
                </a:extLst>
              </a:tr>
              <a:tr h="31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algn="l" fontAlgn="b">
                        <a:lnSpc>
                          <a:spcPct val="10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Реализация мероприятия "Умею плавать!"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Мероприятия развития физической культуры и спорта,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191,8</a:t>
                      </a: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:a16="http://schemas.microsoft.com/office/drawing/2014/main" xmlns="" val="3389696412"/>
                  </a:ext>
                </a:extLst>
              </a:tr>
              <a:tr h="311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-Устройство и оснащение хоккейных площадок в с. Бершеть, с. Платошино 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2637863628"/>
                  </a:ext>
                </a:extLst>
              </a:tr>
              <a:tr h="424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-Инвестиционный платеж по концессионному соглашению в отношении объекта спорта «Спортивный комплекс «Шиловские горки»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i="0" dirty="0">
                          <a:latin typeface="+mj-lt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400" i="0" dirty="0">
                          <a:latin typeface="+mj-lt"/>
                        </a:rPr>
                        <a:t>7,5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-Оснащение материально-технической базы муниципальных учреждений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400" i="0" dirty="0">
                          <a:latin typeface="+mj-lt"/>
                        </a:rPr>
                        <a:t>0,7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-Строительство ФОК открытого типа в д. 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400" i="0" dirty="0">
                          <a:latin typeface="+mj-lt"/>
                        </a:rPr>
                        <a:t>1,6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-Закупка оборудования и мероприятия для создания «умной» спортивной площадки с. Фролы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146,7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ru-RU" sz="1400" i="0" dirty="0">
                          <a:latin typeface="+mj-lt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265201535"/>
                  </a:ext>
                </a:extLst>
              </a:tr>
              <a:tr h="31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atin typeface="+mn-lt"/>
                        </a:rPr>
                        <a:t>Всего расходов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296,7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127,2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3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понятия бюджета</a:t>
            </a: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981199"/>
            <a:ext cx="8424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Бюджет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pic>
        <p:nvPicPr>
          <p:cNvPr id="10" name="Picture 6" descr="C:\Users\feu21-03\Documents\Работа\Презентации\рисунки для презентации к проекту бюджета\depositphotos_73605159-stock-photo-money-bag-with-red-b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4" y="2060848"/>
            <a:ext cx="19890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7175" y="2564928"/>
            <a:ext cx="268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Доходы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cs typeface="Arial" charset="0"/>
              </a:rPr>
              <a:t>– поступающие в бюджет денежные средства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53265" y="2564928"/>
            <a:ext cx="260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Расходы бюджета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Arial" charset="0"/>
              </a:rPr>
              <a:t>– выплачиваемые из бюджета денежные средства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53226" y="2881901"/>
            <a:ext cx="431800" cy="504825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63567" y="2883489"/>
            <a:ext cx="431800" cy="503237"/>
          </a:xfrm>
          <a:prstGeom prst="rightArrow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019551"/>
            <a:ext cx="14779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3413" y="4132263"/>
            <a:ext cx="554513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расходов бюджета над его доходами.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Профицит бюджета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превышение доходов бюджета над его расходами.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8" descr="C:\Users\feu21-03\Documents\Работа\Презентации\рисунки для презентации к проекту бюджета\depositphotos_38176385-stock-illustration-unbalanced-justic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74" y="4002087"/>
            <a:ext cx="152558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94140" y="5674731"/>
            <a:ext cx="7037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 charset="0"/>
              </a:rPr>
              <a:t>! Важно: обязательное требование, предъявляемое к составлению и утверждению бюджета – это его сбалансированность.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29496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сферы культуры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7" y="981199"/>
            <a:ext cx="8741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PermianSansTypeface" pitchFamily="50" charset="0"/>
              </a:rPr>
              <a:t>Создание условий для обеспечения равного доступа к культурным ценностям и творческой самореализации жителей Пермского округа</a:t>
            </a:r>
            <a:endParaRPr lang="ru-RU" altLang="ru-RU" sz="1800" i="1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8A0420C8-8073-4191-9494-CBC1AF55A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97752"/>
              </p:ext>
            </p:extLst>
          </p:nvPr>
        </p:nvGraphicFramePr>
        <p:xfrm>
          <a:off x="252184" y="1915128"/>
          <a:ext cx="8718550" cy="10818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24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087">
                  <a:extLst>
                    <a:ext uri="{9D8B030D-6E8A-4147-A177-3AD203B41FA5}">
                      <a16:colId xmlns:a16="http://schemas.microsoft.com/office/drawing/2014/main" xmlns="" val="2254386528"/>
                    </a:ext>
                  </a:extLst>
                </a:gridCol>
                <a:gridCol w="1236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27" marR="91427" marT="45699" marB="4569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kumimoji="0" lang="ru-RU" sz="1600" kern="1200" dirty="0">
                          <a:effectLst/>
                          <a:latin typeface="+mn-lt"/>
                        </a:rPr>
                        <a:t>Увеличение числа посещений культурных мероприятий в 3 раза к 2030 году (к уровню 2019 года), </a:t>
                      </a:r>
                      <a:r>
                        <a:rPr kumimoji="0" lang="ru-RU" sz="1600" kern="1200" baseline="0" dirty="0">
                          <a:effectLst/>
                          <a:latin typeface="+mn-lt"/>
                        </a:rPr>
                        <a:t>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1 936 380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2 489 630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833709"/>
              </p:ext>
            </p:extLst>
          </p:nvPr>
        </p:nvGraphicFramePr>
        <p:xfrm>
          <a:off x="395535" y="3284984"/>
          <a:ext cx="8563413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4417888" y="391691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+34,4 %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>
            <a:cxnSpLocks/>
          </p:cNvCxnSpPr>
          <p:nvPr/>
        </p:nvCxnSpPr>
        <p:spPr>
          <a:xfrm flipV="1">
            <a:off x="4039846" y="4096348"/>
            <a:ext cx="1828298" cy="34574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0"/>
          <p:cNvSpPr txBox="1"/>
          <p:nvPr/>
        </p:nvSpPr>
        <p:spPr>
          <a:xfrm>
            <a:off x="223652" y="3257465"/>
            <a:ext cx="864096" cy="3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PermianSansTypeface" pitchFamily="50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359094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Основные мероприятия программы  «Развитие сферы культуры Пермского муниципального округа»,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2055"/>
              </p:ext>
            </p:extLst>
          </p:nvPr>
        </p:nvGraphicFramePr>
        <p:xfrm>
          <a:off x="206184" y="836712"/>
          <a:ext cx="8770232" cy="556483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77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7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Сохранение, пополнение, популяризация музейного фонда и развитие музея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Библиотечное, библиографическое и информационное обслуживание пользователей библиотеки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Организация деятельности клубных формирований и формирований самодеятельного народного творчества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159,7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177,3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Развитие дополнительного образования детей в области искусства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132,7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145,9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332153055"/>
                  </a:ext>
                </a:extLst>
              </a:tr>
              <a:tr h="40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Приведение в нормативное состояние муниципальных учреждений (организаций) в сфере культуры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3389696412"/>
                  </a:ext>
                </a:extLst>
              </a:tr>
              <a:tr h="233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Мероприятия развития в сфере культуры, в том числе:</a:t>
                      </a: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226,8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414,1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2637863628"/>
                  </a:ext>
                </a:extLst>
              </a:tr>
              <a:tr h="25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дома культуры на 200 мест в с. Усть-Качка 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1" dirty="0">
                          <a:latin typeface="+mn-lt"/>
                          <a:cs typeface="Times New Roman" panose="02020603050405020304" pitchFamily="18" charset="0"/>
                        </a:rPr>
                        <a:t>145,1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37,8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Строительство детской школы искусств в с.Лобаново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209,2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Приобретение нежилого помещения для организации деятельности клубных формирований д.Кондратово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23,4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924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Оснащение материально-технической базы муниципальных учреждений, </a:t>
                      </a:r>
                      <a:b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9,0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цифровизация библиотечной системы Пермского муниципального округа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6,7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266175882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мероприятий по направлению «Культурная реновация», в том числе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latin typeface="+mn-lt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116,9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721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МАУ КДЦ «Содружество» по адресу п. Мулянка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52,9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baseline="0" dirty="0">
                          <a:latin typeface="+mn-lt"/>
                        </a:rPr>
                        <a:t>-капитальный ремонт здания дома культуры с.Култаево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latin typeface="+mn-lt"/>
                        </a:rPr>
                        <a:t>64,0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711">
                <a:tc>
                  <a:txBody>
                    <a:bodyPr/>
                    <a:lstStyle/>
                    <a:p>
                      <a:pPr marL="14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+mn-lt"/>
                          <a:cs typeface="Times New Roman" panose="02020603050405020304" pitchFamily="18" charset="0"/>
                        </a:rPr>
                        <a:t>619,2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+mn-lt"/>
                        </a:rPr>
                        <a:t>831,9</a:t>
                      </a: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00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«Развитие отдельных направлений социальной сферы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FE6C8DF0-FB4B-4B30-A42B-7B9D10DC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2" y="904835"/>
            <a:ext cx="8452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PermianSansTypeface" pitchFamily="50" charset="0"/>
              </a:rPr>
              <a:t>Цель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Обеспечение условий для развития человеческого потенциала на территории Пермского муниципального округа</a:t>
            </a:r>
            <a:endParaRPr lang="ru-RU" altLang="ru-RU" sz="1600" kern="0" dirty="0">
              <a:solidFill>
                <a:prstClr val="black"/>
              </a:solidFill>
              <a:latin typeface="PermianSansTypeface" pitchFamily="50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03771"/>
              </p:ext>
            </p:extLst>
          </p:nvPr>
        </p:nvGraphicFramePr>
        <p:xfrm>
          <a:off x="3443215" y="1489610"/>
          <a:ext cx="5536994" cy="22322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63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895">
                  <a:extLst>
                    <a:ext uri="{9D8B030D-6E8A-4147-A177-3AD203B41FA5}">
                      <a16:colId xmlns:a16="http://schemas.microsoft.com/office/drawing/2014/main" xmlns="" val="3789703580"/>
                    </a:ext>
                  </a:extLst>
                </a:gridCol>
                <a:gridCol w="686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Доля приоритетных объектов социальной инфраструктуры, доступных для инвалидов и других маломобильных групп населения, в общем количестве приоритетных объектов социальной инфраструктуры</a:t>
                      </a:r>
                      <a:r>
                        <a:rPr lang="ru-RU" sz="1400" dirty="0">
                          <a:latin typeface="+mn-lt"/>
                        </a:rPr>
                        <a:t>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</a:t>
                      </a:r>
                      <a:r>
                        <a:rPr lang="ru-RU" sz="1400" dirty="0">
                          <a:latin typeface="+mn-lt"/>
                        </a:rPr>
                        <a:t>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77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+mn-lt"/>
                        </a:rPr>
                        <a:t>Готовность объектов социальной сферы к осенне-зимнему периоду,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-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100,0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504973"/>
              </p:ext>
            </p:extLst>
          </p:nvPr>
        </p:nvGraphicFramePr>
        <p:xfrm>
          <a:off x="107503" y="1340768"/>
          <a:ext cx="345638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259632" y="1556792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cs typeface="Calibri" panose="020F0502020204030204" pitchFamily="34" charset="0"/>
              </a:rPr>
              <a:t>+19,4%</a:t>
            </a:r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:a16="http://schemas.microsoft.com/office/drawing/2014/main" xmlns="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354128"/>
              </p:ext>
            </p:extLst>
          </p:nvPr>
        </p:nvGraphicFramePr>
        <p:xfrm>
          <a:off x="148429" y="3933056"/>
          <a:ext cx="8885741" cy="2300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80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2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среды, дружественной к семье и детям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Формирование здорового образа жизни детей. 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Равные возможности для детей.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Организация оздоровительной кампании на территории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29,8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34,9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75,7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2704295514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1115616" y="1669040"/>
            <a:ext cx="1512168" cy="3186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80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«Обеспечение безопасности населения и территории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075632B6-4AC5-48F7-831D-65B7498A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764704"/>
            <a:ext cx="877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0000"/>
                </a:solidFill>
                <a:latin typeface="PermianSansTypeface" pitchFamily="50" charset="0"/>
              </a:rPr>
              <a:t>Цель Программы: </a:t>
            </a:r>
            <a:r>
              <a:rPr lang="ru-RU" altLang="ru-RU" sz="1800" kern="0" dirty="0">
                <a:solidFill>
                  <a:srgbClr val="000000"/>
                </a:solidFill>
                <a:latin typeface="PermianSansTypeface" pitchFamily="50" charset="0"/>
              </a:rPr>
              <a:t>Повышение уровня безопасности населения и территории Пермского муниципального округа.</a:t>
            </a:r>
          </a:p>
        </p:txBody>
      </p:sp>
      <p:graphicFrame>
        <p:nvGraphicFramePr>
          <p:cNvPr id="16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156715"/>
              </p:ext>
            </p:extLst>
          </p:nvPr>
        </p:nvGraphicFramePr>
        <p:xfrm>
          <a:off x="179511" y="1340769"/>
          <a:ext cx="38250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88890"/>
              </p:ext>
            </p:extLst>
          </p:nvPr>
        </p:nvGraphicFramePr>
        <p:xfrm>
          <a:off x="179512" y="2996953"/>
          <a:ext cx="8770232" cy="32210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77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sz="1400" kern="1200" dirty="0">
                          <a:latin typeface="+mn-lt"/>
                        </a:rPr>
                        <a:t>Участие в профилактике терроризма и экстремизма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7" marB="45717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Развитие элементов аппаратно-программного комплекса «Безопасный город»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эффективной защиты населения и территории муниципального округа от чрезвычайных ситуаций мирного и военного времени, других опасностей и происшествий, угрожающих жизни, здоровью и имуществу граждан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8,7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latin typeface="+mn-lt"/>
                        </a:rPr>
                        <a:t>12,4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безопасного участия детей в дорожном движении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332153055"/>
                  </a:ext>
                </a:extLst>
              </a:tr>
              <a:tr h="27172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aseline="0" dirty="0">
                          <a:latin typeface="+mn-lt"/>
                        </a:rPr>
                        <a:t>Мероприятия по приведению в нормативное состояние ГТС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96,8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107,1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3389696412"/>
                  </a:ext>
                </a:extLst>
              </a:tr>
              <a:tr h="271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latin typeface="+mn-lt"/>
                        </a:rPr>
                        <a:t>Всего расходов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7999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114,1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129,0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999" marR="17999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263786362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18977BE9-B76A-4809-AFAD-C3B60CBE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77589"/>
              </p:ext>
            </p:extLst>
          </p:nvPr>
        </p:nvGraphicFramePr>
        <p:xfrm>
          <a:off x="4137970" y="1411035"/>
          <a:ext cx="4808362" cy="12258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15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504">
                  <a:extLst>
                    <a:ext uri="{9D8B030D-6E8A-4147-A177-3AD203B41FA5}">
                      <a16:colId xmlns:a16="http://schemas.microsoft.com/office/drawing/2014/main" xmlns="" val="3789703580"/>
                    </a:ext>
                  </a:extLst>
                </a:gridCol>
                <a:gridCol w="59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2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     Наименование целевого показателя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(единица измерения)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dirty="0">
                          <a:effectLst/>
                          <a:latin typeface="+mn-lt"/>
                        </a:rPr>
                        <a:t>Уровень преступности на 10000 населения, ед. </a:t>
                      </a:r>
                    </a:p>
                  </a:txBody>
                  <a:tcPr marL="72000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184,4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182,3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8001" marR="18001" marT="18006" marB="1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1618663" y="1319835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+13,1%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AEB8647-BE22-CAA3-A9C2-EF19500E3D62}"/>
              </a:ext>
            </a:extLst>
          </p:cNvPr>
          <p:cNvCxnSpPr/>
          <p:nvPr/>
        </p:nvCxnSpPr>
        <p:spPr>
          <a:xfrm flipV="1">
            <a:off x="1738033" y="1511435"/>
            <a:ext cx="1008112" cy="15026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1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65745"/>
              </p:ext>
            </p:extLst>
          </p:nvPr>
        </p:nvGraphicFramePr>
        <p:xfrm>
          <a:off x="134957" y="981199"/>
          <a:ext cx="8829551" cy="540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121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«Управление муниципальными финансами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и муниципальным долгом Пермского муниципального 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116969"/>
            <a:ext cx="6259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altLang="ru-RU" sz="1800" i="1" kern="0" dirty="0">
                <a:solidFill>
                  <a:srgbClr val="000000"/>
                </a:solidFill>
                <a:latin typeface="+mj-lt"/>
              </a:rPr>
              <a:t>Обеспечение сбалансированности и устойчивости бюджета Пермского муниципального округа,  повышение эффективности и прозрачности управления муниципальными финансами</a:t>
            </a:r>
          </a:p>
        </p:txBody>
      </p:sp>
      <p:pic>
        <p:nvPicPr>
          <p:cNvPr id="10" name="Picture 78" descr="https://prykarpattya.com/wp-content/uploads/2019/12/b1832c9244cdb1f0f4f0a6041600657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" y="975742"/>
            <a:ext cx="2332124" cy="14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57242"/>
              </p:ext>
            </p:extLst>
          </p:nvPr>
        </p:nvGraphicFramePr>
        <p:xfrm>
          <a:off x="188717" y="2636910"/>
          <a:ext cx="8770232" cy="35074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8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4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7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(единица измерения)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6" marR="91436" marT="45717" marB="45717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36" marR="91436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11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Коэффициент отношения предельного объёма муниципального долга к объёму доходов бюджета без учёта утверждённого объёма безвозмездных поступлений и (или) поступлений налоговых доходов по дополнительным нормативам отчислений,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более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исполнения расходной части бюджета округа, без учета нераспределенных средств резервного фонда, а также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менее 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1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Уровень исполнения доходной части бюджета округа без учета целевых средств из бюджетов других уровней,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effectLst/>
                        </a:rPr>
                        <a:t>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50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муниципальными финансами и муниципальным долгом Пермского муниципального  округа»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185DCB4B-BBA3-4953-AED0-1DF66E22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972551"/>
              </p:ext>
            </p:extLst>
          </p:nvPr>
        </p:nvGraphicFramePr>
        <p:xfrm>
          <a:off x="317989" y="1197223"/>
          <a:ext cx="8640960" cy="19000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62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8" marR="91438" marT="45693" marB="45693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деятельности органов местного самоуправления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35,79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деятельности муниципальных казенных учреждений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133,99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144,99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Обслуживание муниципального долга Пермского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165,52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180,81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49052"/>
              </p:ext>
            </p:extLst>
          </p:nvPr>
        </p:nvGraphicFramePr>
        <p:xfrm>
          <a:off x="270757" y="3573016"/>
          <a:ext cx="8641085" cy="31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3635896" y="4182380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4003894" y="3903773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+ 9,2%</a:t>
            </a:r>
          </a:p>
        </p:txBody>
      </p:sp>
    </p:spTree>
    <p:extLst>
      <p:ext uri="{BB962C8B-B14F-4D97-AF65-F5344CB8AC3E}">
        <p14:creationId xmlns:p14="http://schemas.microsoft.com/office/powerpoint/2010/main" val="3183649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«Совершенствование муниципального управления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BBD3A51-B931-499A-BEFC-DC66EBDD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257" y="908720"/>
            <a:ext cx="7087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эффективности муниципального управления в Пермском муниципальном округе; </a:t>
            </a:r>
            <a:r>
              <a:rPr lang="ru-RU" altLang="ru-RU" sz="1600" i="1" kern="0" dirty="0">
                <a:solidFill>
                  <a:srgbClr val="000000"/>
                </a:solidFill>
                <a:latin typeface="+mj-lt"/>
              </a:rPr>
              <a:t>Создание условий для совершенствования муниципального управления; Создание условий для участия населения в осуществлении местного самоуправления; Укрепление гражданского единства, гармонизация межнациональных и межконфессиональных отношений в Пермском муниципальном округе.</a:t>
            </a:r>
          </a:p>
        </p:txBody>
      </p:sp>
      <p:pic>
        <p:nvPicPr>
          <p:cNvPr id="11" name="Picture 76" descr="https://avatars.mds.yandex.net/get-zen_doc/1904579/pub_5d46f29e95aa9f00adb59ccb_5d46f3fb86c4a900adc3731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199"/>
            <a:ext cx="1697285" cy="16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E16BC736-A333-4272-9358-E4FDB497A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15367"/>
              </p:ext>
            </p:extLst>
          </p:nvPr>
        </p:nvGraphicFramePr>
        <p:xfrm>
          <a:off x="252297" y="2852937"/>
          <a:ext cx="8640191" cy="34122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30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533383497"/>
                    </a:ext>
                  </a:extLst>
                </a:gridCol>
                <a:gridCol w="845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5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целевого показателя (единица измерения)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2" marR="91432" marT="45739" marB="4573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муниципальных служащих администрации Пермского муниципального округа, прошедших обучение,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социально значимых проектов, направленных на решение вопросов местного значения,  реализованных ТОС, инициативными группами, СОНКО, старостами сельских населенных пунктов с привлечением средств из бюджетов разных уровней и (или) внебюджетных источников, ед.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менее 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граждан, использующих механизм получения муниципальных услуг в электронной форме,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00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«Совершенствование муниципального управления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54773"/>
              </p:ext>
            </p:extLst>
          </p:nvPr>
        </p:nvGraphicFramePr>
        <p:xfrm>
          <a:off x="88783" y="981199"/>
          <a:ext cx="8856984" cy="34567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02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Организация муниципального управления Пермского муниципального округа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203,2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237,6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Содействие развитию институтов гражданского общества и общественных инициатив, в том числе: 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-софинансирование объектов инициативного бюджетирования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-мероприятия с участием средств самообложения граждан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9,1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12,5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33,5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Гармонизация межнациональных и межконфессиональных отношений на территории Пермского муниципального округа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казенных учреждений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170,1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168,2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439,8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5387"/>
              </p:ext>
            </p:extLst>
          </p:nvPr>
        </p:nvGraphicFramePr>
        <p:xfrm>
          <a:off x="179512" y="4437112"/>
          <a:ext cx="8641085" cy="21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139952" y="4509120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+9,4%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3671409" y="4736599"/>
            <a:ext cx="2124236" cy="18002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10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Реализация мероприятий с участием средств самообложения граждан, тыс.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74461"/>
              </p:ext>
            </p:extLst>
          </p:nvPr>
        </p:nvGraphicFramePr>
        <p:xfrm>
          <a:off x="165577" y="811696"/>
          <a:ext cx="8851445" cy="545064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:a16="http://schemas.microsoft.com/office/drawing/2014/main" xmlns="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:a16="http://schemas.microsoft.com/office/drawing/2014/main" xmlns="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:a16="http://schemas.microsoft.com/office/drawing/2014/main" xmlns="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:a16="http://schemas.microsoft.com/office/drawing/2014/main" xmlns="" val="452819249"/>
                    </a:ext>
                  </a:extLst>
                </a:gridCol>
              </a:tblGrid>
              <a:tr h="60142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Стоимость проекта,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Средства бюджета Пермского края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319203156"/>
                  </a:ext>
                </a:extLst>
              </a:tr>
              <a:tr h="4667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уличного освещения по улице Спортивная села Троица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490,00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146048511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Ремонт сети водоснабжения по улице </a:t>
                      </a:r>
                      <a:r>
                        <a:rPr lang="ru-RU" sz="1200" dirty="0" err="1">
                          <a:effectLst/>
                        </a:rPr>
                        <a:t>Ташлыкова</a:t>
                      </a:r>
                      <a:r>
                        <a:rPr lang="ru-RU" sz="1200" dirty="0">
                          <a:effectLst/>
                        </a:rPr>
                        <a:t> деревни Петровка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2 223,00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370,50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1 852,50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13244016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уличного освещения по улицам Ромашковая, Лавандовая Объект КРП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462,00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77,00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385,00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196367514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части уличного освещения в д. Заполье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2 628,00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438,00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2 190,00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502688162"/>
                  </a:ext>
                </a:extLst>
              </a:tr>
              <a:tr h="41347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части уличного освещения деревни </a:t>
                      </a:r>
                      <a:r>
                        <a:rPr lang="ru-RU" sz="1200" dirty="0" err="1">
                          <a:effectLst/>
                        </a:rPr>
                        <a:t>Мартьяново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2 364,00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394,00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1 970,00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623445536"/>
                  </a:ext>
                </a:extLst>
              </a:tr>
              <a:tr h="44323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уличного освещения по улицам Центральная и Ясеневая хутора Русское Поле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2 484,00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414,00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2 070,00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464506353"/>
                  </a:ext>
                </a:extLst>
              </a:tr>
              <a:tr h="59045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места массового отдыха населения «Парк молодежи» по улице Мавлютова села </a:t>
                      </a:r>
                      <a:r>
                        <a:rPr lang="ru-RU" sz="1200" dirty="0" err="1">
                          <a:effectLst/>
                        </a:rPr>
                        <a:t>Башкултаево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597,60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99,60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498,00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476462016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уличного освещения по улицам Лесная, Родниковая деревни Ежи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478,80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79,80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399,00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932981827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части уличного освещения деревни </a:t>
                      </a:r>
                      <a:r>
                        <a:rPr lang="ru-RU" sz="1200" dirty="0" err="1">
                          <a:effectLst/>
                        </a:rPr>
                        <a:t>Мокино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3 617,63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602,94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3 014,69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290938165"/>
                  </a:ext>
                </a:extLst>
              </a:tr>
              <a:tr h="4364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Устройство места массового отдыха населения – парк по адресу: ул. Космонавтов        с. Култаево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590,52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98,42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492,10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261841478"/>
                  </a:ext>
                </a:extLst>
              </a:tr>
              <a:tr h="14356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16 033,55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2 672,26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13 361,29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8" y="874687"/>
            <a:ext cx="1872209" cy="1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61" y="1"/>
            <a:ext cx="8640960" cy="8055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200" dirty="0"/>
              <a:t>Доходы</a:t>
            </a:r>
            <a:r>
              <a:rPr lang="ru-RU" altLang="ru-RU" sz="2200" b="1" dirty="0"/>
              <a:t> бюджета</a:t>
            </a:r>
            <a:endParaRPr lang="ru-RU" altLang="ru-RU" sz="2200" b="1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200" kern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FA97819-C4E2-43A8-AB9A-3F68779D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825868"/>
            <a:ext cx="6662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 dirty="0">
                <a:solidFill>
                  <a:srgbClr val="3D7293"/>
                </a:solidFill>
                <a:latin typeface="PermianSansTypeface" pitchFamily="50" charset="0"/>
              </a:rPr>
              <a:t>Доходы бюджета </a:t>
            </a:r>
            <a:r>
              <a:rPr lang="ru-RU" altLang="ru-RU" sz="1800" i="1" dirty="0">
                <a:solidFill>
                  <a:prstClr val="black"/>
                </a:solidFill>
                <a:latin typeface="PermianSansTypeface" pitchFamily="50" charset="0"/>
              </a:rPr>
              <a:t>–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</a:p>
        </p:txBody>
      </p:sp>
      <p:sp>
        <p:nvSpPr>
          <p:cNvPr id="10" name="Багетная рамка 9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467545" y="2238911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Багетная рамка 10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3721343" y="2267823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Багетная рамка 11">
            <a:extLst>
              <a:ext uri="{FF2B5EF4-FFF2-40B4-BE49-F238E27FC236}">
                <a16:creationId xmlns:a16="http://schemas.microsoft.com/office/drawing/2014/main" xmlns="" id="{290E08E1-EBB0-4DD7-924E-5C9F8EA9F488}"/>
              </a:ext>
            </a:extLst>
          </p:cNvPr>
          <p:cNvSpPr/>
          <p:nvPr/>
        </p:nvSpPr>
        <p:spPr>
          <a:xfrm>
            <a:off x="6632583" y="2266752"/>
            <a:ext cx="2205038" cy="1035519"/>
          </a:xfrm>
          <a:prstGeom prst="bevel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22" y="3302271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2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0" y="3334775"/>
            <a:ext cx="735284" cy="3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xmlns="" id="{BA415771-A7CF-449E-B7CC-78001F776977}"/>
              </a:ext>
            </a:extLst>
          </p:cNvPr>
          <p:cNvSpPr/>
          <p:nvPr/>
        </p:nvSpPr>
        <p:spPr>
          <a:xfrm>
            <a:off x="333027" y="3668985"/>
            <a:ext cx="2614953" cy="2712344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НДФЛ,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-Акцизы,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-Упрощенная система налогообложения,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-Единый сельскохозяйственный налог,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-Патент,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-Налог на имущество физических лиц,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-Земельный налог,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-Государственная пошлина 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xmlns="" id="{3B35B863-6FE5-4FC6-8DE1-D0CD18E468EA}"/>
              </a:ext>
            </a:extLst>
          </p:cNvPr>
          <p:cNvSpPr/>
          <p:nvPr/>
        </p:nvSpPr>
        <p:spPr>
          <a:xfrm>
            <a:off x="3528462" y="3687491"/>
            <a:ext cx="2590800" cy="245798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-Аренда и продажа имущества и земли,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-Платежи за негативное воздействие на окружающую среду,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-Плата за социальный найм жилья,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-Доходы от оказания платных услуг,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-Штрафы, санкции, возмещение ущерба, 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xmlns="" id="{2B831D4B-1B28-4173-87E1-A1A753BF7324}"/>
              </a:ext>
            </a:extLst>
          </p:cNvPr>
          <p:cNvSpPr/>
          <p:nvPr/>
        </p:nvSpPr>
        <p:spPr>
          <a:xfrm>
            <a:off x="6577991" y="3752713"/>
            <a:ext cx="2424426" cy="2203636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- Межбюджетные трансферты, дотации,  субсидии, субвенции  из других бюджетов бюджетной системы РФ, добровольные поступления денежных средств от юридических и физических лиц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xmlns="" id="{AA2114BA-324C-4DB0-8C10-BC5B8702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9" y="2433613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Налоговые доходы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xmlns="" id="{BC3409BE-E5D5-4547-8FF8-74CCF122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441959"/>
            <a:ext cx="172860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Неналоговые доходы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xmlns="" id="{01264702-D048-4FFC-86C2-DCDFDDB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9" y="2415094"/>
            <a:ext cx="191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prstClr val="black"/>
                </a:solidFill>
                <a:latin typeface="+mn-lt"/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602096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7FB1B9F-A950-FBDB-56DC-CE997BF58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47843"/>
              </p:ext>
            </p:extLst>
          </p:nvPr>
        </p:nvGraphicFramePr>
        <p:xfrm>
          <a:off x="107504" y="895726"/>
          <a:ext cx="8851444" cy="52350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022097">
                  <a:extLst>
                    <a:ext uri="{9D8B030D-6E8A-4147-A177-3AD203B41FA5}">
                      <a16:colId xmlns:a16="http://schemas.microsoft.com/office/drawing/2014/main" xmlns="" val="2031549941"/>
                    </a:ext>
                  </a:extLst>
                </a:gridCol>
                <a:gridCol w="1136525">
                  <a:extLst>
                    <a:ext uri="{9D8B030D-6E8A-4147-A177-3AD203B41FA5}">
                      <a16:colId xmlns:a16="http://schemas.microsoft.com/office/drawing/2014/main" xmlns="" val="3657572552"/>
                    </a:ext>
                  </a:extLst>
                </a:gridCol>
                <a:gridCol w="1079876">
                  <a:extLst>
                    <a:ext uri="{9D8B030D-6E8A-4147-A177-3AD203B41FA5}">
                      <a16:colId xmlns:a16="http://schemas.microsoft.com/office/drawing/2014/main" xmlns="" val="3027930043"/>
                    </a:ext>
                  </a:extLst>
                </a:gridCol>
                <a:gridCol w="1464028">
                  <a:extLst>
                    <a:ext uri="{9D8B030D-6E8A-4147-A177-3AD203B41FA5}">
                      <a16:colId xmlns:a16="http://schemas.microsoft.com/office/drawing/2014/main" xmlns="" val="705183793"/>
                    </a:ext>
                  </a:extLst>
                </a:gridCol>
                <a:gridCol w="1148918">
                  <a:extLst>
                    <a:ext uri="{9D8B030D-6E8A-4147-A177-3AD203B41FA5}">
                      <a16:colId xmlns:a16="http://schemas.microsoft.com/office/drawing/2014/main" xmlns="" val="2305744470"/>
                    </a:ext>
                  </a:extLst>
                </a:gridCol>
              </a:tblGrid>
              <a:tr h="51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округа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4329021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dirty="0">
                          <a:effectLst/>
                        </a:rPr>
                        <a:t>Безопасная дорога в КП «Самоцветы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</a:rPr>
                        <a:t>1012,65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50,65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>
                          <a:effectLst/>
                        </a:rPr>
                        <a:t>911,37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3743997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Ремонт дороги по улице </a:t>
                      </a:r>
                      <a:r>
                        <a:rPr lang="ru-RU" sz="1400" b="0" dirty="0" err="1">
                          <a:effectLst/>
                        </a:rPr>
                        <a:t>Ташлыкова</a:t>
                      </a:r>
                      <a:r>
                        <a:rPr lang="ru-RU" sz="1400" b="0" dirty="0">
                          <a:effectLst/>
                        </a:rPr>
                        <a:t> от детского сада до улицы Кудрина деревни Петровка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1 770,06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88,505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1 593,05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7097829"/>
                  </a:ext>
                </a:extLst>
              </a:tr>
              <a:tr h="62005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«Народная тропа», устройство пешеходной дорожки в поселке Новый, улица Южная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1587,98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1429,18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3334601"/>
                  </a:ext>
                </a:extLst>
              </a:tr>
              <a:tr h="69776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Устройство тротуарной дорожки по ул. Школьная (от школы до пересечения</a:t>
                      </a:r>
                    </a:p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с улицей </a:t>
                      </a:r>
                      <a:r>
                        <a:rPr lang="ru-RU" sz="1400" b="0" dirty="0" err="1">
                          <a:effectLst/>
                        </a:rPr>
                        <a:t>Чурекова</a:t>
                      </a:r>
                      <a:r>
                        <a:rPr lang="ru-RU" sz="1400" b="0" dirty="0">
                          <a:effectLst/>
                        </a:rPr>
                        <a:t>) в с. </a:t>
                      </a:r>
                      <a:r>
                        <a:rPr lang="ru-RU" sz="1400" b="0" dirty="0" err="1">
                          <a:effectLst/>
                        </a:rPr>
                        <a:t>Курашим</a:t>
                      </a:r>
                      <a:r>
                        <a:rPr lang="ru-RU" sz="1400" b="0" dirty="0">
                          <a:effectLst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1140,44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57,40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1026,00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5144275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Благоустройство территории у памятника «Мемориальная доска погибшим воинам в Великую Отечественную Войну в д. </a:t>
                      </a:r>
                      <a:r>
                        <a:rPr lang="ru-RU" sz="1400" b="0" dirty="0" err="1">
                          <a:effectLst/>
                        </a:rPr>
                        <a:t>Байболовка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1627,62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81,42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81,50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1464,70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273568"/>
                  </a:ext>
                </a:extLst>
              </a:tr>
              <a:tr h="94018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Обустройство центральной детской спортивно-игровой площадки по улице Металлистов, 1 «б»  в поселке Юго-Камский (II этап)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1279,84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63,99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64,00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1151,85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8237594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Тротуар до школы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>
                          <a:effectLst/>
                        </a:rPr>
                        <a:t>1 582,05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79,10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</a:rPr>
                        <a:t>1423,85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9189216"/>
                  </a:ext>
                </a:extLst>
              </a:tr>
              <a:tr h="29992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10 000,65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500,56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1" dirty="0">
                          <a:effectLst/>
                        </a:rPr>
                        <a:t>9 000,00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2416877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Реализация проектов инициативного бюджетирования,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62142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775CE2-DF6E-0046-3A33-741D2E2B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F59007C-4B72-1AE3-143E-91A5D33B2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16899A-5B6A-647F-F230-44743E770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территориальных управлений и муниципальных казенных учреждений территориальных органов Пермского муниципального округа,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3DBCD3A-A989-83D5-BCA6-863A2BDC9D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F8A92D-2114-8B96-0143-AD0278AC7F7A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39620469-2D58-489F-AAEB-4EA87363A38C}"/>
              </a:ext>
            </a:extLst>
          </p:cNvPr>
          <p:cNvGraphicFramePr>
            <a:graphicFrameLocks/>
          </p:cNvGraphicFramePr>
          <p:nvPr/>
        </p:nvGraphicFramePr>
        <p:xfrm>
          <a:off x="223652" y="981200"/>
          <a:ext cx="8712968" cy="54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73635D5D-C6BB-5329-C5C4-F33F1E30B7E9}"/>
              </a:ext>
            </a:extLst>
          </p:cNvPr>
          <p:cNvSpPr txBox="1"/>
          <p:nvPr/>
        </p:nvSpPr>
        <p:spPr>
          <a:xfrm>
            <a:off x="2339752" y="213285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120,1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14D3505D-C315-430A-E897-F334B5ACB428}"/>
              </a:ext>
            </a:extLst>
          </p:cNvPr>
          <p:cNvSpPr txBox="1"/>
          <p:nvPr/>
        </p:nvSpPr>
        <p:spPr>
          <a:xfrm>
            <a:off x="4427984" y="2051796"/>
            <a:ext cx="1080234" cy="400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126,7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0A34F83C-76BD-FB29-211B-4F0F018959E9}"/>
              </a:ext>
            </a:extLst>
          </p:cNvPr>
          <p:cNvCxnSpPr/>
          <p:nvPr/>
        </p:nvCxnSpPr>
        <p:spPr>
          <a:xfrm flipV="1">
            <a:off x="4968101" y="1820412"/>
            <a:ext cx="2160126" cy="231384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CB3C3EB8-5CFC-F857-19E0-0652EA14CC47}"/>
              </a:ext>
            </a:extLst>
          </p:cNvPr>
          <p:cNvSpPr txBox="1"/>
          <p:nvPr/>
        </p:nvSpPr>
        <p:spPr>
          <a:xfrm>
            <a:off x="4067261" y="112474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+16,4%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32AAF2EF-ECC1-D5D2-73CB-0873C6A0EF26}"/>
              </a:ext>
            </a:extLst>
          </p:cNvPr>
          <p:cNvSpPr txBox="1"/>
          <p:nvPr/>
        </p:nvSpPr>
        <p:spPr>
          <a:xfrm>
            <a:off x="5538066" y="1603224"/>
            <a:ext cx="1080234" cy="428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+10,4%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68DD9E1D-AB64-639F-D4BD-71EECF36976B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075235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Расходы на содержание органов местного самоуправления,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8438105-9E94-4765-BB41-8CF4B574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63662"/>
              </p:ext>
            </p:extLst>
          </p:nvPr>
        </p:nvGraphicFramePr>
        <p:xfrm>
          <a:off x="306715" y="1844824"/>
          <a:ext cx="8569170" cy="35054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25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2024 год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Средства местного бюджета, учитываемые в нормативе на содержание органов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91439" marT="45715" marB="4571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329,9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365,1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15" marB="45715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Средства краевого, федерального бюджета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25,7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28,7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buFontTx/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Всего расходы на содержание ОМС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355,6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393,8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Расчетный норматив на содержание ОМС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437,0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472,4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 Отклонение от расчетного норматива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(«-» превышение)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18000" marT="17998" marB="1799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107,1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107,3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8000" marR="18000" marT="17998" marB="17998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274709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209309"/>
              </p:ext>
            </p:extLst>
          </p:nvPr>
        </p:nvGraphicFramePr>
        <p:xfrm>
          <a:off x="107524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22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«Улучшение жилищных условий граждан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05" y="908720"/>
            <a:ext cx="6047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kern="0" dirty="0">
                <a:solidFill>
                  <a:srgbClr val="000000"/>
                </a:solidFill>
                <a:latin typeface="+mn-lt"/>
              </a:rPr>
              <a:t>Цель Программы: </a:t>
            </a:r>
            <a:r>
              <a:rPr lang="ru-RU" sz="1600" i="1" kern="0" dirty="0">
                <a:solidFill>
                  <a:prstClr val="black"/>
                </a:solidFill>
                <a:latin typeface="+mn-lt"/>
              </a:rPr>
              <a:t>Повышение доступности жилья для граждан, обеспечение безопасных и комфортных условий проживания</a:t>
            </a:r>
            <a:endParaRPr lang="ru-RU" altLang="ru-RU" sz="1600" i="1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626397"/>
              </p:ext>
            </p:extLst>
          </p:nvPr>
        </p:nvGraphicFramePr>
        <p:xfrm>
          <a:off x="3203978" y="1493495"/>
          <a:ext cx="5832647" cy="184325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43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87">
                  <a:extLst>
                    <a:ext uri="{9D8B030D-6E8A-4147-A177-3AD203B41FA5}">
                      <a16:colId xmlns:a16="http://schemas.microsoft.com/office/drawing/2014/main" xmlns="" val="2768479094"/>
                    </a:ext>
                  </a:extLst>
                </a:gridCol>
                <a:gridCol w="738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Количество семей, улучшивших жилищные условия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ед.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Общая площадь расселенного аварийного жилищного фонда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453,8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снесенных аварийных домов, кв.м.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190,6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5 498,8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989693"/>
              </p:ext>
            </p:extLst>
          </p:nvPr>
        </p:nvGraphicFramePr>
        <p:xfrm>
          <a:off x="0" y="908720"/>
          <a:ext cx="3275856" cy="2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8245"/>
              </p:ext>
            </p:extLst>
          </p:nvPr>
        </p:nvGraphicFramePr>
        <p:xfrm>
          <a:off x="323528" y="3501008"/>
          <a:ext cx="8571234" cy="290425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Оказание социальной поддержки гражданам в обеспечении жильем </a:t>
                      </a:r>
                    </a:p>
                    <a:p>
                      <a:pPr algn="l"/>
                      <a:r>
                        <a:rPr lang="ru-RU" sz="1400" dirty="0">
                          <a:latin typeface="+mn-lt"/>
                        </a:rPr>
                        <a:t>(дети-сироты и дети, оставшихся без попечения родителей, лиц из числа детей-сирот и детей, оставшихся без попечения родителей, молодые семьи, реабилитированные лица)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46,2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29,4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99,5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83,9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904417539"/>
                  </a:ext>
                </a:extLst>
              </a:tr>
              <a:tr h="19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Управление жилищным фондом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24,9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26,3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09886441"/>
                  </a:ext>
                </a:extLst>
              </a:tr>
              <a:tr h="1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32,2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40,7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340813457"/>
                  </a:ext>
                </a:extLst>
              </a:tr>
              <a:tr h="264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180,3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1115616" y="1700808"/>
            <a:ext cx="1091999" cy="2276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1271511" y="152137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- 11,1%</a:t>
            </a:r>
          </a:p>
        </p:txBody>
      </p:sp>
    </p:spTree>
    <p:extLst>
      <p:ext uri="{BB962C8B-B14F-4D97-AF65-F5344CB8AC3E}">
        <p14:creationId xmlns:p14="http://schemas.microsoft.com/office/powerpoint/2010/main" val="156789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коммунального хозяйства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54635"/>
            <a:ext cx="8568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n-lt"/>
              </a:rPr>
              <a:t>Цели Программы: </a:t>
            </a:r>
            <a:r>
              <a:rPr lang="ru-RU" sz="1800" kern="0" dirty="0">
                <a:solidFill>
                  <a:prstClr val="black"/>
                </a:solidFill>
                <a:latin typeface="+mn-lt"/>
              </a:rPr>
              <a:t>Инфраструктурное обеспечение экономического роста территории, повышение качества предоставляемых коммунальных услуг</a:t>
            </a:r>
            <a:endParaRPr lang="ru-RU" altLang="ru-RU" sz="1800" i="1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77704"/>
              </p:ext>
            </p:extLst>
          </p:nvPr>
        </p:nvGraphicFramePr>
        <p:xfrm>
          <a:off x="323528" y="1600966"/>
          <a:ext cx="8612616" cy="15735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9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3655100093"/>
                    </a:ext>
                  </a:extLst>
                </a:gridCol>
                <a:gridCol w="84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Содержание объектов коммунально-инженерной инфраструктуры, находящейся в муниципальной собственности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Готовность объектов коммунальной инфраструктуры к отопительному сезону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53600"/>
              </p:ext>
            </p:extLst>
          </p:nvPr>
        </p:nvGraphicFramePr>
        <p:xfrm>
          <a:off x="251396" y="3573016"/>
          <a:ext cx="8641085" cy="28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02730" y="4054020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- 48,9%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4062004" y="4233450"/>
            <a:ext cx="2166180" cy="85173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05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«Развитие коммунального хозяйства Пермского муниципального округа»,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03361"/>
              </p:ext>
            </p:extLst>
          </p:nvPr>
        </p:nvGraphicFramePr>
        <p:xfrm>
          <a:off x="107505" y="841146"/>
          <a:ext cx="8856983" cy="53702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85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3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 и ремонт объектов коммунально-инженерной инфраструктуры, находящихся в муниципальной собственности Пермского муниципального округа, 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Капитальный ремонт водонапорной башни и сетей водоснабжения (проект Комфортный  край «Качественное водоснабжение «: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в п. Мулянка,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в д. Петровка (2024 год),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д.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Мокино, в с. Нижний Пальник (2025 год)</a:t>
                      </a: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6000"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ru-RU" sz="13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Субсидии муниципальным унитарным предприятиям округа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182,3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102,6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143,9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18,3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64,9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521917676"/>
                  </a:ext>
                </a:extLst>
              </a:tr>
              <a:tr h="1127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мероприятий по модернизации систем коммунальной инфраструктуры, в том числе: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Комплекс очистных сооружений в п.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-Обустройство водозабора и реконструкция системы водоочистки п.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Сылва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-Реконструкция системы водоснабжения поселка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тепловых сетей п. Юго-Камский</a:t>
                      </a:r>
                    </a:p>
                    <a:p>
                      <a:pPr marL="72000" algn="l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системы водоснабжения в п. Красный Восход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173,5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135,4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5,5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13,0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56,7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22,2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18,4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16,0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786695816"/>
                  </a:ext>
                </a:extLst>
              </a:tr>
              <a:tr h="271224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Плата </a:t>
                      </a:r>
                      <a:r>
                        <a:rPr lang="ru-RU" sz="1300" b="0" i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концедента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выплата капитального гранта по концессионным соглашениям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Финансовое обеспечение в связи с отдельными видами преобразования муниципальных образований в Пермском крае, в том числе: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Поставка и установка газовой модульной котельной в д. Малая</a:t>
                      </a:r>
                    </a:p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-Капитальный ремонт напорного коллектора от ул. Белая д.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Федотово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до камеры врезки БОС Гляденово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-Строительство водопровода от д. Федотово до водонапорной башни</a:t>
                      </a:r>
                      <a:b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+mn-lt"/>
                        </a:rPr>
                        <a:t>в д. Петровка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47,8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32,6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43,2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15,0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3579601188"/>
                  </a:ext>
                </a:extLst>
              </a:tr>
              <a:tr h="303334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3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334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479,6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244,9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7239175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«Развитие дорожного хозяйства и благоустройство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Создание комфортных условий при передвижении по автомобильным дорогам Пермского муниципального округа. Повышение уровня благоустройства Пермского муниципального округа.</a:t>
            </a: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14656"/>
              </p:ext>
            </p:extLst>
          </p:nvPr>
        </p:nvGraphicFramePr>
        <p:xfrm>
          <a:off x="183490" y="1859703"/>
          <a:ext cx="8689952" cy="14081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74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128">
                  <a:extLst>
                    <a:ext uri="{9D8B030D-6E8A-4147-A177-3AD203B41FA5}">
                      <a16:colId xmlns:a16="http://schemas.microsoft.com/office/drawing/2014/main" xmlns="" val="2754900738"/>
                    </a:ext>
                  </a:extLst>
                </a:gridCol>
                <a:gridCol w="913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Доля автомобильных дорог, находящихся в нормативном состоянии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>
                          <a:effectLst/>
                          <a:latin typeface="+mn-lt"/>
                        </a:rPr>
                        <a:t>Протяженность дорог, находящихся на содержании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км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1 925,4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1 998,2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00166"/>
              </p:ext>
            </p:extLst>
          </p:nvPr>
        </p:nvGraphicFramePr>
        <p:xfrm>
          <a:off x="323528" y="3717032"/>
          <a:ext cx="8641085" cy="257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3995936" y="4004474"/>
            <a:ext cx="2448272" cy="64807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4860032" y="3820210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- 3,9%</a:t>
            </a:r>
          </a:p>
        </p:txBody>
      </p:sp>
    </p:spTree>
    <p:extLst>
      <p:ext uri="{BB962C8B-B14F-4D97-AF65-F5344CB8AC3E}">
        <p14:creationId xmlns:p14="http://schemas.microsoft.com/office/powerpoint/2010/main" val="5704026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Дорожный фонд Пермского муниципального округа,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xmlns="" id="{139CB474-F1C6-4077-969F-DB982BBB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81276"/>
              </p:ext>
            </p:extLst>
          </p:nvPr>
        </p:nvGraphicFramePr>
        <p:xfrm>
          <a:off x="134520" y="980686"/>
          <a:ext cx="8784977" cy="30484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4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Первоначальный</a:t>
                      </a:r>
                      <a:r>
                        <a:rPr lang="ru-RU" sz="16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+mn-lt"/>
                        </a:rPr>
                        <a:t>2024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Уточненный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2024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2025 год</a:t>
                      </a:r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2026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n-lt"/>
                        </a:rPr>
                        <a:t>Дорожный фонд –всего,</a:t>
                      </a:r>
                      <a:r>
                        <a:rPr lang="ru-RU" sz="1600" baseline="0" dirty="0">
                          <a:latin typeface="+mn-lt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788,9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865,4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766,9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696,4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697,8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Средства бюджета Пермского муниципального округа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476,8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554,1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576,9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578,6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580,0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</a:rPr>
                        <a:t>Средства бюджета Пермского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312,1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311,3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190,0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117,8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60" marB="4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581128"/>
            <a:ext cx="1863131" cy="1780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35548"/>
            <a:ext cx="1994213" cy="16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613331"/>
            <a:ext cx="2494237" cy="16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xmlns="" id="{2C678ED2-CF78-4F1C-8AC9-3F48DA67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059823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Содержание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xmlns="" id="{1C853633-BA4D-4975-B82B-EF8F4573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35" y="4067827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Ремонт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6">
            <a:extLst>
              <a:ext uri="{FF2B5EF4-FFF2-40B4-BE49-F238E27FC236}">
                <a16:creationId xmlns:a16="http://schemas.microsoft.com/office/drawing/2014/main" xmlns="" id="{19EF124C-7D17-40F9-8792-1A05EAB3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570" y="4029131"/>
            <a:ext cx="244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Строительство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местных  дорог</a:t>
            </a:r>
            <a:endParaRPr lang="ru-RU" altLang="ru-RU" sz="1600" kern="0" dirty="0">
              <a:solidFill>
                <a:prstClr val="black"/>
              </a:solidFill>
            </a:endParaRPr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378845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16504"/>
              </p:ext>
            </p:extLst>
          </p:nvPr>
        </p:nvGraphicFramePr>
        <p:xfrm>
          <a:off x="107504" y="836712"/>
          <a:ext cx="8928992" cy="525658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Приведение в нормативное состояние автомобильных дорог Пермского муниципального округа, в том числе: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750,3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765,8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-Содержание, ремонт и капитальный ремонт автомобильных дорог и искусственных сооружений на них,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516,8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554,7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297725186"/>
                  </a:ext>
                </a:extLst>
              </a:tr>
              <a:tr h="33283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Содержание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429,9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494,9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83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Ремонт автомобильных дорог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83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Капитальный ремонт мостов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598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-Проектирование, строительство (реконструкция), капитальный ремонт и ремонт автомобильных дорог общего пользования местного значения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233,5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211,1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59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(реконструкция) автомобильных дорог общего пользования местного значения, в том числе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5736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разработки проектно-сметной документации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на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пересечении улиц Водопроводная и Н.М. Яблокова</a:t>
                      </a:r>
                      <a:endParaRPr lang="ru-RU" sz="13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5736">
                <a:tc>
                  <a:txBody>
                    <a:bodyPr/>
                    <a:lstStyle/>
                    <a:p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-Подготовка технико-экономического обоснования для</a:t>
                      </a:r>
                      <a:r>
                        <a:rPr lang="ru-RU" sz="1300" b="0" i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разработки строительство кольцевой развязки в </a:t>
                      </a:r>
                      <a:r>
                        <a:rPr lang="ru-RU" sz="13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д.Кондратово</a:t>
                      </a: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на пересечении улиц </a:t>
                      </a:r>
                      <a:b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3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Н.М. Яблокова и Школьная</a:t>
                      </a:r>
                      <a:endParaRPr lang="ru-RU" sz="13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289849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200" dirty="0">
                <a:latin typeface="+mn-lt"/>
                <a:cs typeface="Times New Roman" panose="02020603050405020304" pitchFamily="18" charset="0"/>
              </a:rPr>
              <a:t>Прогноз социально-экономического развития Пермского округа на 2024 - 2027 годы,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82" y="906233"/>
            <a:ext cx="4317033" cy="719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Фонд начисленной заработной платы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(без СМП, включая организации с численностью до 15 чел) млн руб.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DDBB5010-4DF5-4621-896B-4593B920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50" y="906233"/>
            <a:ext cx="4177369" cy="503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Среднемесячная заработная плата (без СМП),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39" y="3789040"/>
            <a:ext cx="46770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Инвестиции в основной капитал по организациям, не относящимся к СМП, млн руб.</a:t>
            </a:r>
          </a:p>
        </p:txBody>
      </p:sp>
      <p:graphicFrame>
        <p:nvGraphicFramePr>
          <p:cNvPr id="11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440447"/>
              </p:ext>
            </p:extLst>
          </p:nvPr>
        </p:nvGraphicFramePr>
        <p:xfrm>
          <a:off x="264356" y="1844824"/>
          <a:ext cx="4451660" cy="184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88695"/>
              </p:ext>
            </p:extLst>
          </p:nvPr>
        </p:nvGraphicFramePr>
        <p:xfrm>
          <a:off x="300982" y="4427410"/>
          <a:ext cx="4775074" cy="19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20">
            <a:extLst>
              <a:ext uri="{FF2B5EF4-FFF2-40B4-BE49-F238E27FC236}">
                <a16:creationId xmlns:a16="http://schemas.microsoft.com/office/drawing/2014/main" xmlns="" id="{F9DFC40F-8BE4-4B34-9877-B87B9A33A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160995"/>
              </p:ext>
            </p:extLst>
          </p:nvPr>
        </p:nvGraphicFramePr>
        <p:xfrm>
          <a:off x="4860050" y="1409823"/>
          <a:ext cx="4094571" cy="227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s://kb52.ru/images/a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951472" cy="21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«Совершенствование и развитие сети автомобильных дорог», Порядок 764-П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DDA9E2B-8D65-4E2F-AD17-89C8291F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41252"/>
              </p:ext>
            </p:extLst>
          </p:nvPr>
        </p:nvGraphicFramePr>
        <p:xfrm>
          <a:off x="251520" y="895726"/>
          <a:ext cx="8424935" cy="546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6614">
                  <a:extLst>
                    <a:ext uri="{9D8B030D-6E8A-4147-A177-3AD203B41FA5}">
                      <a16:colId xmlns:a16="http://schemas.microsoft.com/office/drawing/2014/main" xmlns="" val="4097260701"/>
                    </a:ext>
                  </a:extLst>
                </a:gridCol>
                <a:gridCol w="1278141">
                  <a:extLst>
                    <a:ext uri="{9D8B030D-6E8A-4147-A177-3AD203B41FA5}">
                      <a16:colId xmlns:a16="http://schemas.microsoft.com/office/drawing/2014/main" xmlns="" val="184128321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3898667077"/>
                    </a:ext>
                  </a:extLst>
                </a:gridCol>
              </a:tblGrid>
              <a:tr h="640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Мощность объекта, </a:t>
                      </a:r>
                      <a:br>
                        <a:rPr lang="ru-RU" sz="1600" u="none" strike="noStrike">
                          <a:effectLst/>
                        </a:rPr>
                      </a:br>
                      <a:r>
                        <a:rPr lang="ru-RU" sz="1600" u="none" strike="noStrike">
                          <a:effectLst/>
                        </a:rPr>
                        <a:t>км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Сумма, руб.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8324530"/>
                  </a:ext>
                </a:extLst>
              </a:tr>
              <a:tr h="70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Остановки на а/дороге Лобаново - Мостовая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(Старое Лобаново (2 шт.),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Отворот на </a:t>
                      </a:r>
                      <a:r>
                        <a:rPr lang="ru-RU" sz="1600" u="none" strike="noStrike" dirty="0" err="1">
                          <a:effectLst/>
                        </a:rPr>
                        <a:t>Гарюшки</a:t>
                      </a:r>
                      <a:r>
                        <a:rPr lang="ru-RU" sz="1600" u="none" strike="noStrike" dirty="0">
                          <a:effectLst/>
                        </a:rPr>
                        <a:t> (2 шт.)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 шт.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3 568 982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741989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Остановки на а/дороге </a:t>
                      </a:r>
                      <a:r>
                        <a:rPr lang="ru-RU" sz="1600" u="none" strike="noStrike" dirty="0" err="1">
                          <a:effectLst/>
                        </a:rPr>
                        <a:t>Кояново</a:t>
                      </a:r>
                      <a:r>
                        <a:rPr lang="ru-RU" sz="1600" u="none" strike="noStrike" dirty="0">
                          <a:effectLst/>
                        </a:rPr>
                        <a:t> - Юг (</a:t>
                      </a:r>
                      <a:r>
                        <a:rPr lang="ru-RU" sz="1600" u="none" strike="noStrike" dirty="0" err="1">
                          <a:effectLst/>
                        </a:rPr>
                        <a:t>Кояново</a:t>
                      </a:r>
                      <a:r>
                        <a:rPr lang="ru-RU" sz="1600" u="none" strike="noStrike" dirty="0">
                          <a:effectLst/>
                        </a:rPr>
                        <a:t> 2 шт.)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шт.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1 921 603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474205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Стр-во а/д "Пермь-Екатеринбург" - Фролы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0,294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31 991 671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6961349"/>
                  </a:ext>
                </a:extLst>
              </a:tr>
              <a:tr h="317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«Пермь - Ильинский» - Хохловка» - Тупица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14 712 381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706655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"Пермь-Екатеринбург" - Нестюково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0,855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18 241 650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161417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Верхние Муллы - Кондратово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0,520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14 491 396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962332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Кондратово - Берег Камы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0,780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19 889 051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827902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Рождественское - Сташково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696636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ул. Водопроводная, Кондратово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0,600</a:t>
                      </a: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28 349 141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527709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Мостовая - Гарюшки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16 719 910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823190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"Городская-Свалка - Жебреи" - Русское поле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1,826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31 979 711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71574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Ремонт а/д Кояново - Юг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0,906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17 361 823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320533"/>
                  </a:ext>
                </a:extLst>
              </a:tr>
              <a:tr h="333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9,561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216 589 141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91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4919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Ремонт автомобильных дорог за счет средств бюджета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1AC14E5-96A1-461B-B2F4-B10302B2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74797"/>
              </p:ext>
            </p:extLst>
          </p:nvPr>
        </p:nvGraphicFramePr>
        <p:xfrm>
          <a:off x="539552" y="1295826"/>
          <a:ext cx="8064895" cy="4149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0434">
                  <a:extLst>
                    <a:ext uri="{9D8B030D-6E8A-4147-A177-3AD203B41FA5}">
                      <a16:colId xmlns:a16="http://schemas.microsoft.com/office/drawing/2014/main" xmlns="" val="3435652278"/>
                    </a:ext>
                  </a:extLst>
                </a:gridCol>
                <a:gridCol w="1223520">
                  <a:extLst>
                    <a:ext uri="{9D8B030D-6E8A-4147-A177-3AD203B41FA5}">
                      <a16:colId xmlns:a16="http://schemas.microsoft.com/office/drawing/2014/main" xmlns="" val="4073230877"/>
                    </a:ext>
                  </a:extLst>
                </a:gridCol>
                <a:gridCol w="1550941">
                  <a:extLst>
                    <a:ext uri="{9D8B030D-6E8A-4147-A177-3AD203B41FA5}">
                      <a16:colId xmlns:a16="http://schemas.microsoft.com/office/drawing/2014/main" xmlns="" val="1743452331"/>
                    </a:ext>
                  </a:extLst>
                </a:gridCol>
              </a:tblGrid>
              <a:tr h="91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Направление / мероприятие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Мощность объекта,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км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Сумма, 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457961"/>
                  </a:ext>
                </a:extLst>
              </a:tr>
              <a:tr h="6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Ремонт ул. Подлесная, п. Горный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0,330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5 913 305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228153"/>
                  </a:ext>
                </a:extLst>
              </a:tr>
              <a:tr h="6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Ремонт а/д Бершеть - Янычи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1,065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18 035 498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771628"/>
                  </a:ext>
                </a:extLst>
              </a:tr>
              <a:tr h="6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Ремонт а/д Култаево - Башкултаево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0,250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4 656 440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677374"/>
                  </a:ext>
                </a:extLst>
              </a:tr>
              <a:tr h="6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Ремонт а/д ул. Водопроводная, </a:t>
                      </a:r>
                      <a:r>
                        <a:rPr lang="ru-RU" sz="1800" u="none" strike="noStrike" dirty="0" err="1">
                          <a:effectLst/>
                        </a:rPr>
                        <a:t>Кондратово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1,184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20 387 097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560352"/>
                  </a:ext>
                </a:extLst>
              </a:tr>
              <a:tr h="64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Итого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2,245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48 992 340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56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835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ПРОТЯЖЕННОСТЬ АВТОМОБИЛЬНЫХ ДОРОГ ОБЩЕГО ПОЛЬЗОВАНИЯ МЕСТНОГО ЗНАЧЕНИЯ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41327"/>
              </p:ext>
            </p:extLst>
          </p:nvPr>
        </p:nvGraphicFramePr>
        <p:xfrm>
          <a:off x="4917845" y="927153"/>
          <a:ext cx="383613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639948"/>
              </p:ext>
            </p:extLst>
          </p:nvPr>
        </p:nvGraphicFramePr>
        <p:xfrm>
          <a:off x="179512" y="1052736"/>
          <a:ext cx="52565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085184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824638" y="1221637"/>
            <a:ext cx="1325792" cy="827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912454" y="1450166"/>
            <a:ext cx="1053448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1 944,3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15696" y="1345329"/>
            <a:ext cx="1078582" cy="331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C2D38"/>
                </a:solidFill>
                <a:latin typeface="+mj-lt"/>
                <a:cs typeface="Times New Roman" panose="02020603050405020304" pitchFamily="18" charset="0"/>
              </a:rPr>
              <a:t>1 998,2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24638" y="806851"/>
            <a:ext cx="971368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+ 2,8%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975535" y="2420888"/>
            <a:ext cx="965984" cy="84058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1975535" y="3329357"/>
            <a:ext cx="989621" cy="56482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1916442" y="2024571"/>
            <a:ext cx="104871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+ 3,4%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65902" y="2910350"/>
            <a:ext cx="949794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+ 0,7%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372200" y="1977814"/>
            <a:ext cx="893976" cy="216024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6372200" y="3226762"/>
            <a:ext cx="927425" cy="136080"/>
          </a:xfrm>
          <a:prstGeom prst="straightConnector1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tailEnd type="arrow"/>
          </a:ln>
          <a:effectLst/>
        </p:spPr>
      </p:cxnSp>
      <p:sp>
        <p:nvSpPr>
          <p:cNvPr id="23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4207117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6512" y="6285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Содержание дорог и благоустройство в сельских населенных пунктах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2025 год,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19170763"/>
              </p:ext>
            </p:extLst>
          </p:nvPr>
        </p:nvGraphicFramePr>
        <p:xfrm>
          <a:off x="107504" y="1304429"/>
          <a:ext cx="8712968" cy="55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06851"/>
            <a:ext cx="9144000" cy="49757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Расходы территориальных управлений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926159" y="2267499"/>
            <a:ext cx="1621832" cy="5174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309,9</a:t>
            </a:r>
          </a:p>
          <a:p>
            <a:pPr algn="ctr"/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93110" y="2996952"/>
            <a:ext cx="4155543" cy="8635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F799B4D-5663-9B5C-E896-4194DBF1C758}"/>
              </a:ext>
            </a:extLst>
          </p:cNvPr>
          <p:cNvCxnSpPr/>
          <p:nvPr/>
        </p:nvCxnSpPr>
        <p:spPr>
          <a:xfrm flipV="1">
            <a:off x="2662469" y="4149080"/>
            <a:ext cx="4186184" cy="90917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>
            <a:off x="5547991" y="2540583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+13,0%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634652" y="3851306"/>
            <a:ext cx="1152116" cy="349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+25,7%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E0320713-BF1A-930D-AE21-58BD1E9FAEBC}"/>
              </a:ext>
            </a:extLst>
          </p:cNvPr>
          <p:cNvCxnSpPr/>
          <p:nvPr/>
        </p:nvCxnSpPr>
        <p:spPr>
          <a:xfrm flipV="1">
            <a:off x="2816204" y="1937482"/>
            <a:ext cx="4032449" cy="462781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85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188640"/>
            <a:ext cx="9036496" cy="499467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подпрограммы «Благоустройство», млн.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5752"/>
              </p:ext>
            </p:extLst>
          </p:nvPr>
        </p:nvGraphicFramePr>
        <p:xfrm>
          <a:off x="107504" y="836712"/>
          <a:ext cx="8928992" cy="51477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31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Благоустройство, в том числе: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177,3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186,5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0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благоустройства и уличного освещения, озеленение территории Пермского муниципального округа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119,1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125,4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-Реализация региональной программы «Комфортный край»,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том числе:</a:t>
                      </a:r>
                      <a:endParaRPr lang="ru-RU" sz="14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26,7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27,7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128926446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«Школьные остановки»: установка 5 остановочных павильонов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д. Большой </a:t>
                      </a:r>
                      <a:r>
                        <a:rPr kumimoji="0" lang="ru-RU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Бурдым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д. Луговая, </a:t>
                      </a:r>
                      <a:r>
                        <a:rPr kumimoji="0" lang="ru-RU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д.Ключики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с. Янычи д. Большая </a:t>
                      </a:r>
                      <a:r>
                        <a:rPr kumimoji="0" lang="ru-RU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Мось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ru-RU" sz="13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88900" marR="0" lvl="0" indent="-88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«Наша улица»: ремонт тротуара и сетей уличного освещения </a:t>
                      </a:r>
                      <a:b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(д. </a:t>
                      </a:r>
                      <a:r>
                        <a:rPr kumimoji="0" lang="ru-RU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Кондратово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с.Култаево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с. Лобаново, д. Мостовая, с. Троица)</a:t>
                      </a:r>
                      <a:endParaRPr kumimoji="0" lang="ru-RU" sz="13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D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23,4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24,4</a:t>
                      </a:r>
                      <a:endParaRPr lang="ru-RU" sz="13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-Организация ритуальных услуг и содержание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-Расходы по эвакуации невостребованных умерших (погибших)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-Субсидия на приведение в нормативное состояние мест захоронения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Реализация мероприятий по формированию комфортной городской среды: обустройство площадок для размещения контейнеров под ТКО и благоустройство общественных территорий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63,4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17,3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4229932538"/>
                  </a:ext>
                </a:extLst>
              </a:tr>
              <a:tr h="395204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849370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«Охрана окружающей среды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764704"/>
            <a:ext cx="87944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уровня экологической образованности населения и сохранение природных систем. Создание благоприятных условий жизни населения вблизи водных объектов.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19963"/>
              </p:ext>
            </p:extLst>
          </p:nvPr>
        </p:nvGraphicFramePr>
        <p:xfrm>
          <a:off x="3419871" y="1412776"/>
          <a:ext cx="5724129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9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613483877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населения Пермского муниципального округа, привлеченного к участию в экологической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ликвидированных несанкционированных свалок к общему числу выявленных несанкционированных свалок на землях общего пользования на территории Пермского муниципального округа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273372"/>
              </p:ext>
            </p:extLst>
          </p:nvPr>
        </p:nvGraphicFramePr>
        <p:xfrm>
          <a:off x="0" y="1626478"/>
          <a:ext cx="3779912" cy="206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6235"/>
              </p:ext>
            </p:extLst>
          </p:nvPr>
        </p:nvGraphicFramePr>
        <p:xfrm>
          <a:off x="179513" y="3789040"/>
          <a:ext cx="8892481" cy="25653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12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Мероприятия по экологическому образованию и формированию экологической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+mn-lt"/>
                        </a:rPr>
                        <a:t>Снижение негативного воздействия на почвы, восстановление нарушенных земель, ликвидация несанкционированных свалок в границах муниципального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31,0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34,2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Предупреждение негативного воздействия поверхностных вод и аварий на гидротехнических сооружениях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344476924"/>
                  </a:ext>
                </a:extLst>
              </a:tr>
              <a:tr h="27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87624" y="1881418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+ 9,7%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1307515" y="2088013"/>
            <a:ext cx="1044116" cy="21720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6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E40296FC-04AA-477D-B1AE-F94FDFFA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968760"/>
              </p:ext>
            </p:extLst>
          </p:nvPr>
        </p:nvGraphicFramePr>
        <p:xfrm>
          <a:off x="134957" y="981201"/>
          <a:ext cx="8829551" cy="53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945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«Экономическое развитие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" y="836712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b="1" i="1" kern="0" dirty="0">
                <a:solidFill>
                  <a:srgbClr val="000000"/>
                </a:solidFill>
                <a:latin typeface="+mj-lt"/>
              </a:rPr>
              <a:t>Цель Программы: </a:t>
            </a:r>
            <a:r>
              <a:rPr lang="ru-RU" sz="1800" i="1" kern="0" dirty="0">
                <a:solidFill>
                  <a:prstClr val="black"/>
                </a:solidFill>
                <a:latin typeface="+mj-lt"/>
              </a:rPr>
              <a:t>Создание условий для устойчивого экономического роста Пермского муниципального округа</a:t>
            </a:r>
          </a:p>
        </p:txBody>
      </p:sp>
      <p:graphicFrame>
        <p:nvGraphicFramePr>
          <p:cNvPr id="8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71313"/>
              </p:ext>
            </p:extLst>
          </p:nvPr>
        </p:nvGraphicFramePr>
        <p:xfrm>
          <a:off x="-26364" y="4653136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904604"/>
              </p:ext>
            </p:extLst>
          </p:nvPr>
        </p:nvGraphicFramePr>
        <p:xfrm>
          <a:off x="251520" y="1483043"/>
          <a:ext cx="8784976" cy="115386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65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2465">
                  <a:extLst>
                    <a:ext uri="{9D8B030D-6E8A-4147-A177-3AD203B41FA5}">
                      <a16:colId xmlns:a16="http://schemas.microsoft.com/office/drawing/2014/main" xmlns="" val="2643547916"/>
                    </a:ext>
                  </a:extLst>
                </a:gridCol>
                <a:gridCol w="856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Число субъектов малого и среднего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5 712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5 836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Количество лиц, вовлеченных к участию в отдельных мероприятиях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150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298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21695"/>
              </p:ext>
            </p:extLst>
          </p:nvPr>
        </p:nvGraphicFramePr>
        <p:xfrm>
          <a:off x="300648" y="2780928"/>
          <a:ext cx="8619255" cy="1671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59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3,5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2,7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500" dirty="0">
                          <a:latin typeface="+mn-lt"/>
                        </a:rPr>
                        <a:t>Поддержка малого и среднего предпринимательства в сфере туризма в Пермском муниципальном округе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0,3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0,1</a:t>
                      </a:r>
                      <a:endParaRPr lang="ru-RU" sz="15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3,8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</a:rPr>
                        <a:t>2,8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3570794" y="4725144"/>
            <a:ext cx="244827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4558382" y="4561179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- 26,3%</a:t>
            </a:r>
          </a:p>
        </p:txBody>
      </p:sp>
    </p:spTree>
    <p:extLst>
      <p:ext uri="{BB962C8B-B14F-4D97-AF65-F5344CB8AC3E}">
        <p14:creationId xmlns:p14="http://schemas.microsoft.com/office/powerpoint/2010/main" val="19188060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«Сельское хозяйство и комплексное развитие сельских территорий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занятости, доходов и качества жизни сельского населения Пермского муниципального округа, а также рост доходности и эффективности сельскохозяйственных товаропроизводителей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57773"/>
              </p:ext>
            </p:extLst>
          </p:nvPr>
        </p:nvGraphicFramePr>
        <p:xfrm>
          <a:off x="3237034" y="1726723"/>
          <a:ext cx="5727454" cy="1842085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306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06">
                  <a:extLst>
                    <a:ext uri="{9D8B030D-6E8A-4147-A177-3AD203B41FA5}">
                      <a16:colId xmlns:a16="http://schemas.microsoft.com/office/drawing/2014/main" xmlns="" val="305666205"/>
                    </a:ext>
                  </a:extLst>
                </a:gridCol>
                <a:gridCol w="710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представителей сельскохозяйственных товаропроизводителей, субъектов малых форм хозяйствования и физических лиц, осуществляющих сельскохозяйственную деятельность, вовлеченных к участию в отдельных мероприятиях Программы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4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35034"/>
              </p:ext>
            </p:extLst>
          </p:nvPr>
        </p:nvGraphicFramePr>
        <p:xfrm>
          <a:off x="-756592" y="1772816"/>
          <a:ext cx="4173710" cy="176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38222"/>
              </p:ext>
            </p:extLst>
          </p:nvPr>
        </p:nvGraphicFramePr>
        <p:xfrm>
          <a:off x="229080" y="3861048"/>
          <a:ext cx="8685840" cy="24745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69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 сельскохозяйственных товаропроизводителей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Мероприятий по благоустройству сельских территорий в рамках комплексного развития сельских территорий (организацию пешеходных коммуникаций в восьми населенных пунктах, организацию освещения на территории трех населенных пунктов)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26,4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4,7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2301201026"/>
                  </a:ext>
                </a:extLst>
              </a:tr>
              <a:tr h="34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14,8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15,5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2848895671"/>
                  </a:ext>
                </a:extLst>
              </a:tr>
              <a:tr h="256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75656" y="1979186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- 49,3%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1187624" y="2240278"/>
            <a:ext cx="1368152" cy="3966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411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Программа  «Градостроительная политика 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dirty="0">
                <a:cs typeface="Times New Roman" panose="02020603050405020304" pitchFamily="18" charset="0"/>
              </a:rPr>
              <a:t>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i="1" kern="0" dirty="0">
                <a:solidFill>
                  <a:srgbClr val="000000"/>
                </a:solidFill>
                <a:latin typeface="+mj-lt"/>
              </a:rPr>
              <a:t>Цели Программы: </a:t>
            </a:r>
            <a:r>
              <a:rPr lang="ru-RU" sz="1600" i="1" kern="0" dirty="0">
                <a:solidFill>
                  <a:prstClr val="black"/>
                </a:solidFill>
                <a:latin typeface="+mj-lt"/>
              </a:rPr>
              <a:t>Повышение инвестиционной привлекательности Пермского муниципального округа и обеспечение эффективного управления территорией посредством стратегического планирования и градостроительной деятельности</a:t>
            </a:r>
            <a:r>
              <a:rPr lang="ru-RU" sz="1600" kern="0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83219"/>
              </p:ext>
            </p:extLst>
          </p:nvPr>
        </p:nvGraphicFramePr>
        <p:xfrm>
          <a:off x="3275856" y="1667709"/>
          <a:ext cx="5833142" cy="224412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486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055">
                  <a:extLst>
                    <a:ext uri="{9D8B030D-6E8A-4147-A177-3AD203B41FA5}">
                      <a16:colId xmlns:a16="http://schemas.microsoft.com/office/drawing/2014/main" xmlns="" val="427531653"/>
                    </a:ext>
                  </a:extLst>
                </a:gridCol>
                <a:gridCol w="673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</a:t>
                      </a:r>
                      <a:b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Обеспеченность территории Пермского муниципального округа документами стратегического планирования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Доступность и актуальность сведений государственной информационной системы обеспечения градостроительной деятельности всем субъектам строительной и градостроительной деятельности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23838"/>
              </p:ext>
            </p:extLst>
          </p:nvPr>
        </p:nvGraphicFramePr>
        <p:xfrm>
          <a:off x="-468560" y="1772816"/>
          <a:ext cx="3744416" cy="188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60301"/>
              </p:ext>
            </p:extLst>
          </p:nvPr>
        </p:nvGraphicFramePr>
        <p:xfrm>
          <a:off x="179512" y="4004267"/>
          <a:ext cx="8784975" cy="230505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24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0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3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Совершенствование документов стратегического, территориального планирования и градостроительного зонирования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Обеспеченность документацией по планировке территории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14,4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3,2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Ведение государственной информационной системы обеспечения градостроительной деятельности, выдача сведений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2,6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2,8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2351600654"/>
                  </a:ext>
                </a:extLst>
              </a:tr>
              <a:tr h="16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34,9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39,9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2265509661"/>
                  </a:ext>
                </a:extLst>
              </a:tr>
              <a:tr h="222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>
            <a:off x="1187624" y="1880577"/>
            <a:ext cx="1440160" cy="28803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1547664" y="1701147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- 16,7%</a:t>
            </a:r>
          </a:p>
        </p:txBody>
      </p:sp>
    </p:spTree>
    <p:extLst>
      <p:ext uri="{BB962C8B-B14F-4D97-AF65-F5344CB8AC3E}">
        <p14:creationId xmlns:p14="http://schemas.microsoft.com/office/powerpoint/2010/main" val="79200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310876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0476" y="0"/>
            <a:ext cx="8640960" cy="715962"/>
          </a:xfrm>
        </p:spPr>
        <p:txBody>
          <a:bodyPr>
            <a:norm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ansTypeface" pitchFamily="50" charset="0"/>
                <a:cs typeface="Times New Roman" panose="02020603050405020304" pitchFamily="18" charset="0"/>
              </a:rPr>
              <a:t>НОВОЕ В ЗАКОНОДАТЕЛЬСТВЕ</a:t>
            </a:r>
            <a:endParaRPr lang="ru-RU" sz="2200" kern="0" dirty="0">
              <a:latin typeface="PermianSans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56357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</a:rPr>
              <a:t>В соответствии с Федеральным законом от 12.07.2024 № 176-ФЗ «О внесении изменений в части первую и вторую Налогового кодекса Российской Федерации» учтено увеличение ставок по акцизам на нефтепродукты (рост  2025 г. к 2024 г. на 1,047 %).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PermianSansTypeface" pitchFamily="50" charset="0"/>
                <a:ea typeface="Times New Roman" pitchFamily="18" charset="0"/>
              </a:rPr>
              <a:t>Законом Пермского края от 09 сентября 2024 г. №344-ПК уменьшился норматив отчислений в бюджет Пермского муниципального округа по НДФЛ с 18,5% до 15%, от налога, подлежащего зачислению в консолидированный бюджет Пермского края;</a:t>
            </a:r>
            <a:r>
              <a:rPr lang="ru-RU" altLang="ru-RU" sz="1600" dirty="0">
                <a:latin typeface="PermianSansTypeface" pitchFamily="50" charset="0"/>
              </a:rPr>
              <a:t> </a:t>
            </a:r>
          </a:p>
          <a:p>
            <a:pPr algn="just" eaLnBrk="1" hangingPunct="1"/>
            <a:endParaRPr lang="ru-RU" sz="1600" dirty="0">
              <a:latin typeface="PermianSansTypeface" pitchFamily="50" charset="0"/>
              <a:cs typeface="Times New Roman" panose="02020603050405020304" pitchFamily="18" charset="0"/>
            </a:endParaRPr>
          </a:p>
          <a:p>
            <a:pPr marL="285750" lvl="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Законом Пермского края о бюджете Пермского края на 2025 год и на плановый период 2026 и 2027 годов (</a:t>
            </a:r>
            <a:r>
              <a:rPr lang="en-US" sz="1600" dirty="0">
                <a:latin typeface="PermianSansTypeface" pitchFamily="50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 чтение) установлен дифференцированный норматив отчислений в бюджет Пермского муниципального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в размере 0,6733 % (2024 г. – 0,6161 %);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sz="1600" dirty="0">
              <a:latin typeface="PermianSansTypeface" pitchFamily="50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PermianSansTypeface" pitchFamily="50" charset="0"/>
                <a:cs typeface="Times New Roman" panose="02020603050405020304" pitchFamily="18" charset="0"/>
              </a:rPr>
              <a:t>Решением Думы Пермского муниципального округа  от 24 октября 2024 г. № 347 согласована полная замена дотации на выравнивание бюджетной обеспеченности Пермского муниципального округа дополнительным нормативом отчислений от НДФЛ на 2025 год в размере 27,2353 %, на 2026 год в размере 23,2601 %, на 2027 год в размере 23,8655 %;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endParaRPr lang="ru-RU" altLang="ru-RU" sz="1600" dirty="0">
              <a:latin typeface="PermianSans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7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Программа 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37E2A5C8-D06C-414D-AF4F-431FE23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000000"/>
                </a:solidFill>
                <a:latin typeface="PermianSansTypeface" pitchFamily="50" charset="0"/>
              </a:rPr>
              <a:t>Цели Программы: </a:t>
            </a:r>
            <a:r>
              <a:rPr lang="ru-RU" sz="1600" kern="0" dirty="0">
                <a:solidFill>
                  <a:prstClr val="black"/>
                </a:solidFill>
                <a:latin typeface="PermianSansTypeface" pitchFamily="50" charset="0"/>
              </a:rPr>
              <a:t>Повышение эффективности управления и распоряжения муниципальным имуществом и земельными ресурсами Пермского муниципального округа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23C49029-1B6D-4CFF-988D-25AAAB49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305982"/>
              </p:ext>
            </p:extLst>
          </p:nvPr>
        </p:nvGraphicFramePr>
        <p:xfrm>
          <a:off x="162807" y="1772816"/>
          <a:ext cx="8801681" cy="235782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244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2894">
                  <a:extLst>
                    <a:ext uri="{9D8B030D-6E8A-4147-A177-3AD203B41FA5}">
                      <a16:colId xmlns:a16="http://schemas.microsoft.com/office/drawing/2014/main" xmlns="" val="2524348938"/>
                    </a:ext>
                  </a:extLst>
                </a:gridCol>
                <a:gridCol w="684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целевого  показателя (единица измерения)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0" marR="91430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Выполнение плановых показателей по доходам от аренды и приватизации имущества и неналоговым доходам от использования земельных участков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4" marR="9524" marT="9529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effectLst/>
                          <a:latin typeface="+mn-lt"/>
                        </a:rPr>
                        <a:t>Доля многодетных семей, обеспеченных земельными участками в собственность бесплатно, от числа многодетных семей, поставленных на учет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Вовлечение в оборот земельных участков для бизнеса, 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rgbClr val="BEE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поставленных на государственный кадастровый учет объектов недвижимости и  зарегистрированных прав на объекты недвижимого имущества от включенных в реестр муниципального имущества Пермского муниципального округа,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000" marR="9524" marT="9530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xmlns="" id="{C8F60C23-D61D-4474-8185-86381A7E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80860"/>
              </p:ext>
            </p:extLst>
          </p:nvPr>
        </p:nvGraphicFramePr>
        <p:xfrm>
          <a:off x="179512" y="407707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99F0AD6-EC83-0C8E-3B7E-B3BE120F4CA5}"/>
              </a:ext>
            </a:extLst>
          </p:cNvPr>
          <p:cNvCxnSpPr/>
          <p:nvPr/>
        </p:nvCxnSpPr>
        <p:spPr>
          <a:xfrm flipV="1">
            <a:off x="3689164" y="4344251"/>
            <a:ext cx="2592288" cy="21341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4308630" y="4164821"/>
            <a:ext cx="1080120" cy="358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C2D38"/>
                </a:solidFill>
                <a:latin typeface="PermianSansTypeface" pitchFamily="50" charset="0"/>
                <a:cs typeface="Calibri" panose="020F0502020204030204" pitchFamily="34" charset="0"/>
              </a:rPr>
              <a:t>+11,1%</a:t>
            </a:r>
          </a:p>
        </p:txBody>
      </p:sp>
    </p:spTree>
    <p:extLst>
      <p:ext uri="{BB962C8B-B14F-4D97-AF65-F5344CB8AC3E}">
        <p14:creationId xmlns:p14="http://schemas.microsoft.com/office/powerpoint/2010/main" val="1125999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cs typeface="Times New Roman" panose="02020603050405020304" pitchFamily="18" charset="0"/>
              </a:rPr>
              <a:t>Основные мероприятия программы «Управление земельными ресурсами и имуществом Пермского муниципального округа»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93E7ACD-25AE-4CB9-AA7A-7D40D634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42988"/>
              </p:ext>
            </p:extLst>
          </p:nvPr>
        </p:nvGraphicFramePr>
        <p:xfrm>
          <a:off x="179512" y="1124744"/>
          <a:ext cx="8784975" cy="51125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42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млн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земельными</a:t>
                      </a:r>
                      <a:r>
                        <a:rPr lang="ru-RU" sz="1600" baseline="0" dirty="0">
                          <a:latin typeface="+mn-lt"/>
                        </a:rPr>
                        <a:t> ресурсами, </a:t>
                      </a:r>
                      <a:br>
                        <a:rPr lang="ru-RU" sz="1600" baseline="0" dirty="0">
                          <a:latin typeface="+mn-lt"/>
                        </a:rPr>
                      </a:br>
                      <a:r>
                        <a:rPr lang="ru-RU" sz="1600" baseline="0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30,9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24,3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+mn-lt"/>
                        </a:rPr>
                        <a:t>- проведение землеустроительных и кадастровых работ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2,0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2,8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+mn-lt"/>
                        </a:rPr>
                        <a:t>- проведение комплексных кадастровых работ на территории Пермского муниципального округа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21,0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7,8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769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+mn-lt"/>
                        </a:rPr>
                        <a:t>- изъятие земельных участков для муниципальных нужд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11,4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+mn-lt"/>
                        </a:rPr>
                        <a:t>- подготовка земельных участков для предоставления льготным категориям граждан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1,7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2,3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>
                          <a:latin typeface="+mn-lt"/>
                        </a:rPr>
                        <a:t>Управление муниципальным имуществом,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в том числе: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37,9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52,8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- оптимизация состава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6,8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21,2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- содержание муниципального имущества </a:t>
                      </a: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31,1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</a:rPr>
                        <a:t>31,6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+mn-lt"/>
                        </a:rPr>
                        <a:t>Обеспечение реализации муниципальной программы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58,5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64,3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1" marR="91441" marT="45721" marB="45721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127,3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141,4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1890713" cy="338137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11474293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475656" y="1197223"/>
            <a:ext cx="6638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sz="2800" b="1" dirty="0">
                <a:cs typeface="Times New Roman" pitchFamily="18" charset="0"/>
              </a:rPr>
              <a:t>Резервный фонд администрации</a:t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800" b="1" dirty="0">
                <a:cs typeface="Times New Roman" pitchFamily="18" charset="0"/>
              </a:rPr>
              <a:t/>
            </a:r>
            <a:br>
              <a:rPr lang="ru-RU" altLang="ru-RU" sz="2800" b="1" dirty="0"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2025 год – 35 000,0 тыс. рублей (0,41%*),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2026 год – 20 000,0 тыс. рублей (0,26%*)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2027 год – 20 000,0 тыс. рублей (0,25%*)</a:t>
            </a:r>
            <a:b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899597" y="3297530"/>
            <a:ext cx="70978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>* </a:t>
            </a:r>
            <a:r>
              <a:rPr lang="ru-RU" altLang="ru-RU" sz="2000" b="1" i="1" dirty="0">
                <a:solidFill>
                  <a:srgbClr val="0070C0"/>
                </a:solidFill>
                <a:cs typeface="Times New Roman" pitchFamily="18" charset="0"/>
              </a:rPr>
              <a:t>от общего объёма расходов бюджета округа</a:t>
            </a:r>
            <a: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rgbClr val="0070C0"/>
                </a:solidFill>
                <a:cs typeface="Times New Roman" pitchFamily="18" charset="0"/>
              </a:rPr>
            </a:br>
            <a:endParaRPr lang="ru-RU" altLang="ru-RU" sz="24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92459" y="3789040"/>
            <a:ext cx="8528014" cy="17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black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верхний предел муниципального внутреннего долга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на 2025 -2027 годы – 0,0 тыс. рублей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9109402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115616" y="1484784"/>
            <a:ext cx="7245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Контактная информация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Пермского муниципального округа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ул. Верхне-Муллинская, 71,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телефон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294 67 90,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296 26 51,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адрес электронной почты: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feu@permsky.permkrai.ru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официальный сайт http://feu.permraion.ru/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C92B5">
                    <a:lumMod val="75000"/>
                  </a:srgb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0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DCACEEC-AFD4-4CDA-BA22-AB8645CC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565400"/>
            <a:ext cx="758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080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24" y="6494469"/>
            <a:ext cx="245489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109537" lvl="0" indent="0">
              <a:spcBef>
                <a:spcPct val="0"/>
              </a:spcBef>
              <a:buNone/>
              <a:defRPr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Схема межбюджетного регулирования бюджета Пермского муниципального округа </a:t>
            </a:r>
            <a:endParaRPr lang="ru-RU" sz="2200" kern="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56F9B-D2E4-41BD-A021-835C48718D8D}"/>
              </a:ext>
            </a:extLst>
          </p:cNvPr>
          <p:cNvSpPr txBox="1"/>
          <p:nvPr/>
        </p:nvSpPr>
        <p:spPr>
          <a:xfrm>
            <a:off x="127440" y="822558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graphicFrame>
        <p:nvGraphicFramePr>
          <p:cNvPr id="10" name="Group 43">
            <a:extLst>
              <a:ext uri="{FF2B5EF4-FFF2-40B4-BE49-F238E27FC236}">
                <a16:creationId xmlns:a16="http://schemas.microsoft.com/office/drawing/2014/main" xmlns="" id="{DAEB10EA-1912-4849-9FE7-60BC8693C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72164"/>
              </p:ext>
            </p:extLst>
          </p:nvPr>
        </p:nvGraphicFramePr>
        <p:xfrm>
          <a:off x="179512" y="1038581"/>
          <a:ext cx="8856983" cy="52639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93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1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2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НДФЛ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62,5940 %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33,5 % +29,0940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57,2353 %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30 % +27,2353 (доп.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Акцизы (дифференцированный норматив)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6161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6733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PermianSlabSerifTypeface" pitchFamily="50" charset="0"/>
                          <a:ea typeface="+mn-ea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600" dirty="0">
                          <a:effectLst/>
                          <a:latin typeface="PermianSlabSerifTypeface" pitchFamily="50" charset="0"/>
                          <a:ea typeface="Times New Roman"/>
                        </a:rPr>
                        <a:t>Единый сельскохозяйственный налог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8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1.xml><?xml version="1.0" encoding="utf-8"?>
<a:theme xmlns:a="http://schemas.openxmlformats.org/drawingml/2006/main" name="9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2.xml><?xml version="1.0" encoding="utf-8"?>
<a:theme xmlns:a="http://schemas.openxmlformats.org/drawingml/2006/main" name="10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3.xml><?xml version="1.0" encoding="utf-8"?>
<a:theme xmlns:a="http://schemas.openxmlformats.org/drawingml/2006/main" name="1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4.xml><?xml version="1.0" encoding="utf-8"?>
<a:theme xmlns:a="http://schemas.openxmlformats.org/drawingml/2006/main" name="1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5.xml><?xml version="1.0" encoding="utf-8"?>
<a:theme xmlns:a="http://schemas.openxmlformats.org/drawingml/2006/main" name="1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6.xml><?xml version="1.0" encoding="utf-8"?>
<a:theme xmlns:a="http://schemas.openxmlformats.org/drawingml/2006/main" name="1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7.xml><?xml version="1.0" encoding="utf-8"?>
<a:theme xmlns:a="http://schemas.openxmlformats.org/drawingml/2006/main" name="1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8.xml><?xml version="1.0" encoding="utf-8"?>
<a:theme xmlns:a="http://schemas.openxmlformats.org/drawingml/2006/main" name="1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19.xml><?xml version="1.0" encoding="utf-8"?>
<a:theme xmlns:a="http://schemas.openxmlformats.org/drawingml/2006/main" name="1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2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20.xml><?xml version="1.0" encoding="utf-8"?>
<a:theme xmlns:a="http://schemas.openxmlformats.org/drawingml/2006/main" name="18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5.xml><?xml version="1.0" encoding="utf-8"?>
<a:theme xmlns:a="http://schemas.openxmlformats.org/drawingml/2006/main" name="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6.xml><?xml version="1.0" encoding="utf-8"?>
<a:theme xmlns:a="http://schemas.openxmlformats.org/drawingml/2006/main" name="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7.xml><?xml version="1.0" encoding="utf-8"?>
<a:theme xmlns:a="http://schemas.openxmlformats.org/drawingml/2006/main" name="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8.xml><?xml version="1.0" encoding="utf-8"?>
<a:theme xmlns:a="http://schemas.openxmlformats.org/drawingml/2006/main" name="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9.xml><?xml version="1.0" encoding="utf-8"?>
<a:theme xmlns:a="http://schemas.openxmlformats.org/drawingml/2006/main" name="7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43CDED48-7DB2-4702-9FA5-9099D4A796CC}" vid="{F79A91E8-31BE-40C7-AF58-03015B263842}"/>
    </a:ext>
  </a:extLst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59442</TotalTime>
  <Words>8018</Words>
  <Application>Microsoft Office PowerPoint</Application>
  <PresentationFormat>Экран (4:3)</PresentationFormat>
  <Paragraphs>2063</Paragraphs>
  <Slides>84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84</vt:i4>
      </vt:variant>
    </vt:vector>
  </HeadingPairs>
  <TitlesOfParts>
    <vt:vector size="104" baseType="lpstr">
      <vt:lpstr>Городская</vt:lpstr>
      <vt:lpstr>Слайд презентации</vt:lpstr>
      <vt:lpstr>1_Слайд презентации</vt:lpstr>
      <vt:lpstr>2_Слайд презентации</vt:lpstr>
      <vt:lpstr>3_Слайд презентации</vt:lpstr>
      <vt:lpstr>4_Слайд презентации</vt:lpstr>
      <vt:lpstr>5_Слайд презентации</vt:lpstr>
      <vt:lpstr>6_Слайд презентации</vt:lpstr>
      <vt:lpstr>7_Слайд презентации</vt:lpstr>
      <vt:lpstr>8_Слайд презентации</vt:lpstr>
      <vt:lpstr>9_Слайд презентации</vt:lpstr>
      <vt:lpstr>10_Слайд презентации</vt:lpstr>
      <vt:lpstr>11_Слайд презентации</vt:lpstr>
      <vt:lpstr>12_Слайд презентации</vt:lpstr>
      <vt:lpstr>13_Слайд презентации</vt:lpstr>
      <vt:lpstr>14_Слайд презентации</vt:lpstr>
      <vt:lpstr>15_Слайд презентации</vt:lpstr>
      <vt:lpstr>16_Слайд презентации</vt:lpstr>
      <vt:lpstr>17_Слайд презентации</vt:lpstr>
      <vt:lpstr>18_Слайд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feu21-03</cp:lastModifiedBy>
  <cp:revision>3003</cp:revision>
  <cp:lastPrinted>2024-11-20T13:05:44Z</cp:lastPrinted>
  <dcterms:created xsi:type="dcterms:W3CDTF">2008-02-28T03:10:36Z</dcterms:created>
  <dcterms:modified xsi:type="dcterms:W3CDTF">2024-11-22T03:54:21Z</dcterms:modified>
</cp:coreProperties>
</file>